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Lst>
  <p:notesMasterIdLst>
    <p:notesMasterId r:id="rId26"/>
  </p:notesMasterIdLst>
  <p:sldIdLst>
    <p:sldId id="256" r:id="rId2"/>
    <p:sldId id="257" r:id="rId3"/>
    <p:sldId id="259" r:id="rId4"/>
    <p:sldId id="261" r:id="rId5"/>
    <p:sldId id="260" r:id="rId6"/>
    <p:sldId id="262" r:id="rId7"/>
    <p:sldId id="263" r:id="rId8"/>
    <p:sldId id="306" r:id="rId9"/>
    <p:sldId id="307" r:id="rId10"/>
    <p:sldId id="308" r:id="rId11"/>
    <p:sldId id="309" r:id="rId12"/>
    <p:sldId id="268" r:id="rId13"/>
    <p:sldId id="269" r:id="rId14"/>
    <p:sldId id="311" r:id="rId15"/>
    <p:sldId id="312" r:id="rId16"/>
    <p:sldId id="295" r:id="rId17"/>
    <p:sldId id="314" r:id="rId18"/>
    <p:sldId id="315" r:id="rId19"/>
    <p:sldId id="316" r:id="rId20"/>
    <p:sldId id="300" r:id="rId21"/>
    <p:sldId id="317" r:id="rId22"/>
    <p:sldId id="258" r:id="rId23"/>
    <p:sldId id="264" r:id="rId24"/>
    <p:sldId id="26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sotillo826@gmail.com" initials="s" lastIdx="2" clrIdx="0">
    <p:extLst>
      <p:ext uri="{19B8F6BF-5375-455C-9EA6-DF929625EA0E}">
        <p15:presenceInfo xmlns:p15="http://schemas.microsoft.com/office/powerpoint/2012/main" userId="a3197a8751bec9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p:restoredTop sz="94719"/>
  </p:normalViewPr>
  <p:slideViewPr>
    <p:cSldViewPr snapToGrid="0" snapToObjects="1">
      <p:cViewPr varScale="1">
        <p:scale>
          <a:sx n="152" d="100"/>
          <a:sy n="152" d="100"/>
        </p:scale>
        <p:origin x="71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A83AA-373A-4DAA-87EE-491CF4D3401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76ED9EA-24F6-4E44-8F9E-BB12F853767E}">
      <dgm:prSet/>
      <dgm:spPr>
        <a:solidFill>
          <a:schemeClr val="accent1">
            <a:lumMod val="60000"/>
            <a:lumOff val="40000"/>
          </a:schemeClr>
        </a:solidFill>
      </dgm:spPr>
      <dgm:t>
        <a:bodyPr/>
        <a:lstStyle/>
        <a:p>
          <a:r>
            <a:rPr lang="en-US" dirty="0">
              <a:solidFill>
                <a:schemeClr val="accent1">
                  <a:lumMod val="50000"/>
                </a:schemeClr>
              </a:solidFill>
            </a:rPr>
            <a:t>How do the prices of conventional avocados compare to organic?</a:t>
          </a:r>
        </a:p>
      </dgm:t>
    </dgm:pt>
    <dgm:pt modelId="{150953E6-71E4-4BB1-A4E3-E833A6C6A859}" type="parTrans" cxnId="{B8FD4536-4716-4FC9-B587-A0AF6CA26D9D}">
      <dgm:prSet/>
      <dgm:spPr/>
      <dgm:t>
        <a:bodyPr/>
        <a:lstStyle/>
        <a:p>
          <a:endParaRPr lang="en-US"/>
        </a:p>
      </dgm:t>
    </dgm:pt>
    <dgm:pt modelId="{6DD0A9D6-2466-4AB3-8FE3-BB9135BE7640}" type="sibTrans" cxnId="{B8FD4536-4716-4FC9-B587-A0AF6CA26D9D}">
      <dgm:prSet/>
      <dgm:spPr/>
      <dgm:t>
        <a:bodyPr/>
        <a:lstStyle/>
        <a:p>
          <a:endParaRPr lang="en-US"/>
        </a:p>
      </dgm:t>
    </dgm:pt>
    <dgm:pt modelId="{2015DD1B-A1AA-4A8B-8167-3D94D0A49160}">
      <dgm:prSet/>
      <dgm:spPr/>
      <dgm:t>
        <a:bodyPr/>
        <a:lstStyle/>
        <a:p>
          <a:r>
            <a:rPr lang="en-US" dirty="0">
              <a:solidFill>
                <a:schemeClr val="accent1">
                  <a:lumMod val="50000"/>
                </a:schemeClr>
              </a:solidFill>
            </a:rPr>
            <a:t>H</a:t>
          </a:r>
          <a:r>
            <a:rPr lang="en-US" baseline="-25000" dirty="0">
              <a:solidFill>
                <a:schemeClr val="accent1">
                  <a:lumMod val="50000"/>
                </a:schemeClr>
              </a:solidFill>
            </a:rPr>
            <a:t>A</a:t>
          </a:r>
          <a:r>
            <a:rPr lang="en-US" dirty="0">
              <a:solidFill>
                <a:schemeClr val="accent1">
                  <a:lumMod val="50000"/>
                </a:schemeClr>
              </a:solidFill>
            </a:rPr>
            <a:t>: In a comparison of units sold, organic avocados will average a higher cost than conventional avocados.</a:t>
          </a:r>
        </a:p>
      </dgm:t>
    </dgm:pt>
    <dgm:pt modelId="{192B9E6B-2E58-4046-90F5-FA105BF7281C}" type="parTrans" cxnId="{EE3B912B-F1A1-4C24-943A-9C20CA057DFE}">
      <dgm:prSet/>
      <dgm:spPr/>
      <dgm:t>
        <a:bodyPr/>
        <a:lstStyle/>
        <a:p>
          <a:endParaRPr lang="en-US"/>
        </a:p>
      </dgm:t>
    </dgm:pt>
    <dgm:pt modelId="{6F5AEC65-7566-48CF-8303-89E7B56B4B85}" type="sibTrans" cxnId="{EE3B912B-F1A1-4C24-943A-9C20CA057DFE}">
      <dgm:prSet/>
      <dgm:spPr/>
      <dgm:t>
        <a:bodyPr/>
        <a:lstStyle/>
        <a:p>
          <a:endParaRPr lang="en-US"/>
        </a:p>
      </dgm:t>
    </dgm:pt>
    <dgm:pt modelId="{395E4221-02A8-4345-97F6-09B8B1197C9F}">
      <dgm:prSet/>
      <dgm:spPr/>
      <dgm:t>
        <a:bodyPr/>
        <a:lstStyle/>
        <a:p>
          <a:r>
            <a:rPr lang="en-US" dirty="0">
              <a:solidFill>
                <a:schemeClr val="accent1">
                  <a:lumMod val="50000"/>
                </a:schemeClr>
              </a:solidFill>
            </a:rPr>
            <a:t>H</a:t>
          </a:r>
          <a:r>
            <a:rPr lang="en-US" baseline="-25000" dirty="0">
              <a:solidFill>
                <a:schemeClr val="accent1">
                  <a:lumMod val="50000"/>
                </a:schemeClr>
              </a:solidFill>
            </a:rPr>
            <a:t>0</a:t>
          </a:r>
          <a:r>
            <a:rPr lang="en-US" dirty="0">
              <a:solidFill>
                <a:schemeClr val="accent1">
                  <a:lumMod val="50000"/>
                </a:schemeClr>
              </a:solidFill>
            </a:rPr>
            <a:t>: When comparing units sold, there will be no difference between cost of conventional and organic avocados.</a:t>
          </a:r>
        </a:p>
      </dgm:t>
    </dgm:pt>
    <dgm:pt modelId="{012E067C-D59C-4BD6-B0CB-6778FA00CD60}" type="parTrans" cxnId="{8A89AC27-1805-4AA6-B321-66A1E6755198}">
      <dgm:prSet/>
      <dgm:spPr/>
      <dgm:t>
        <a:bodyPr/>
        <a:lstStyle/>
        <a:p>
          <a:endParaRPr lang="en-US"/>
        </a:p>
      </dgm:t>
    </dgm:pt>
    <dgm:pt modelId="{6C85E8E9-475B-46FC-B63F-301A89C56FD9}" type="sibTrans" cxnId="{8A89AC27-1805-4AA6-B321-66A1E6755198}">
      <dgm:prSet/>
      <dgm:spPr/>
      <dgm:t>
        <a:bodyPr/>
        <a:lstStyle/>
        <a:p>
          <a:endParaRPr lang="en-US"/>
        </a:p>
      </dgm:t>
    </dgm:pt>
    <dgm:pt modelId="{01E412D2-4324-4463-84C5-630E9AC679DF}">
      <dgm:prSet/>
      <dgm:spPr/>
      <dgm:t>
        <a:bodyPr/>
        <a:lstStyle/>
        <a:p>
          <a:pPr algn="l"/>
          <a:r>
            <a:rPr lang="en-US" b="0" i="0" dirty="0"/>
            <a:t>How do the units sold compare between conventional and organic avocados?</a:t>
          </a:r>
          <a:endParaRPr lang="en-US" dirty="0"/>
        </a:p>
      </dgm:t>
    </dgm:pt>
    <dgm:pt modelId="{3FA93037-DB77-448B-99B6-F74A221348B2}" type="parTrans" cxnId="{95A9C3B9-3389-4F14-A462-662266AA0D52}">
      <dgm:prSet/>
      <dgm:spPr/>
      <dgm:t>
        <a:bodyPr/>
        <a:lstStyle/>
        <a:p>
          <a:endParaRPr lang="en-US"/>
        </a:p>
      </dgm:t>
    </dgm:pt>
    <dgm:pt modelId="{550A3445-70B4-4E60-BF94-0830EC370B7E}" type="sibTrans" cxnId="{95A9C3B9-3389-4F14-A462-662266AA0D52}">
      <dgm:prSet/>
      <dgm:spPr/>
      <dgm:t>
        <a:bodyPr/>
        <a:lstStyle/>
        <a:p>
          <a:endParaRPr lang="en-US"/>
        </a:p>
      </dgm:t>
    </dgm:pt>
    <dgm:pt modelId="{DEE65378-42AA-4C4F-BCA0-328E3BCDF079}">
      <dgm:prSet/>
      <dgm:spPr/>
      <dgm:t>
        <a:bodyPr/>
        <a:lstStyle/>
        <a:p>
          <a:r>
            <a:rPr lang="en-US" dirty="0">
              <a:solidFill>
                <a:schemeClr val="accent1">
                  <a:lumMod val="50000"/>
                </a:schemeClr>
              </a:solidFill>
            </a:rPr>
            <a:t>H</a:t>
          </a:r>
          <a:r>
            <a:rPr lang="en-US" baseline="-25000" dirty="0">
              <a:solidFill>
                <a:schemeClr val="accent1">
                  <a:lumMod val="50000"/>
                </a:schemeClr>
              </a:solidFill>
            </a:rPr>
            <a:t>A</a:t>
          </a:r>
          <a:r>
            <a:rPr lang="en-US" dirty="0">
              <a:solidFill>
                <a:schemeClr val="accent1">
                  <a:lumMod val="50000"/>
                </a:schemeClr>
              </a:solidFill>
            </a:rPr>
            <a:t> :Looking at the units sold, conventional avocados will average a higher total volume sold than organic avocados.</a:t>
          </a:r>
        </a:p>
      </dgm:t>
    </dgm:pt>
    <dgm:pt modelId="{43BA2007-F753-4B2D-8CCA-846973433103}" type="parTrans" cxnId="{CA144FCC-2A97-4A25-B8DB-2076D26BDA0C}">
      <dgm:prSet/>
      <dgm:spPr/>
      <dgm:t>
        <a:bodyPr/>
        <a:lstStyle/>
        <a:p>
          <a:endParaRPr lang="en-US"/>
        </a:p>
      </dgm:t>
    </dgm:pt>
    <dgm:pt modelId="{BDE2A5B4-CB02-4BB7-A841-9D55A742333A}" type="sibTrans" cxnId="{CA144FCC-2A97-4A25-B8DB-2076D26BDA0C}">
      <dgm:prSet/>
      <dgm:spPr/>
      <dgm:t>
        <a:bodyPr/>
        <a:lstStyle/>
        <a:p>
          <a:endParaRPr lang="en-US"/>
        </a:p>
      </dgm:t>
    </dgm:pt>
    <dgm:pt modelId="{8733161D-AA43-453E-9413-C3DED3E2AD8E}">
      <dgm:prSet/>
      <dgm:spPr/>
      <dgm:t>
        <a:bodyPr/>
        <a:lstStyle/>
        <a:p>
          <a:r>
            <a:rPr lang="en-US" dirty="0">
              <a:solidFill>
                <a:schemeClr val="accent1">
                  <a:lumMod val="50000"/>
                </a:schemeClr>
              </a:solidFill>
            </a:rPr>
            <a:t>H</a:t>
          </a:r>
          <a:r>
            <a:rPr lang="en-US" baseline="-25000" dirty="0">
              <a:solidFill>
                <a:schemeClr val="accent1">
                  <a:lumMod val="50000"/>
                </a:schemeClr>
              </a:solidFill>
            </a:rPr>
            <a:t>0</a:t>
          </a:r>
          <a:r>
            <a:rPr lang="en-US" dirty="0">
              <a:solidFill>
                <a:schemeClr val="accent1">
                  <a:lumMod val="50000"/>
                </a:schemeClr>
              </a:solidFill>
            </a:rPr>
            <a:t>: Comparing all units sold, there will be no difference between the total volume sold for organic and conventional avocados.</a:t>
          </a:r>
        </a:p>
      </dgm:t>
    </dgm:pt>
    <dgm:pt modelId="{2EB4F1FD-7506-42A3-AC6F-08E834748D80}" type="parTrans" cxnId="{6B4EFCC3-6189-423B-9186-21E2614B576E}">
      <dgm:prSet/>
      <dgm:spPr/>
      <dgm:t>
        <a:bodyPr/>
        <a:lstStyle/>
        <a:p>
          <a:endParaRPr lang="en-US"/>
        </a:p>
      </dgm:t>
    </dgm:pt>
    <dgm:pt modelId="{86A4829E-1979-4177-9A88-ECD1F408CC8C}" type="sibTrans" cxnId="{6B4EFCC3-6189-423B-9186-21E2614B576E}">
      <dgm:prSet/>
      <dgm:spPr/>
      <dgm:t>
        <a:bodyPr/>
        <a:lstStyle/>
        <a:p>
          <a:endParaRPr lang="en-US"/>
        </a:p>
      </dgm:t>
    </dgm:pt>
    <dgm:pt modelId="{3188BF39-0F2D-451A-A0D3-7130D9ADAEF7}" type="pres">
      <dgm:prSet presAssocID="{EB7A83AA-373A-4DAA-87EE-491CF4D34018}" presName="linear" presStyleCnt="0">
        <dgm:presLayoutVars>
          <dgm:animLvl val="lvl"/>
          <dgm:resizeHandles val="exact"/>
        </dgm:presLayoutVars>
      </dgm:prSet>
      <dgm:spPr/>
    </dgm:pt>
    <dgm:pt modelId="{ABE3EC2B-5715-4308-B897-82053B7F1DC3}" type="pres">
      <dgm:prSet presAssocID="{776ED9EA-24F6-4E44-8F9E-BB12F853767E}" presName="parentText" presStyleLbl="node1" presStyleIdx="0" presStyleCnt="2">
        <dgm:presLayoutVars>
          <dgm:chMax val="0"/>
          <dgm:bulletEnabled val="1"/>
        </dgm:presLayoutVars>
      </dgm:prSet>
      <dgm:spPr/>
    </dgm:pt>
    <dgm:pt modelId="{7E1A8B7E-1BDB-4D7A-A4D2-D9B39B632DE8}" type="pres">
      <dgm:prSet presAssocID="{776ED9EA-24F6-4E44-8F9E-BB12F853767E}" presName="childText" presStyleLbl="revTx" presStyleIdx="0" presStyleCnt="2">
        <dgm:presLayoutVars>
          <dgm:bulletEnabled val="1"/>
        </dgm:presLayoutVars>
      </dgm:prSet>
      <dgm:spPr/>
    </dgm:pt>
    <dgm:pt modelId="{DB97470B-1B69-446C-A5DC-05A77EA887E7}" type="pres">
      <dgm:prSet presAssocID="{01E412D2-4324-4463-84C5-630E9AC679DF}" presName="parentText" presStyleLbl="node1" presStyleIdx="1" presStyleCnt="2">
        <dgm:presLayoutVars>
          <dgm:chMax val="0"/>
          <dgm:bulletEnabled val="1"/>
        </dgm:presLayoutVars>
      </dgm:prSet>
      <dgm:spPr/>
    </dgm:pt>
    <dgm:pt modelId="{CE2E82E1-ADDB-4C03-A0BC-151D7DED09CB}" type="pres">
      <dgm:prSet presAssocID="{01E412D2-4324-4463-84C5-630E9AC679DF}" presName="childText" presStyleLbl="revTx" presStyleIdx="1" presStyleCnt="2">
        <dgm:presLayoutVars>
          <dgm:bulletEnabled val="1"/>
        </dgm:presLayoutVars>
      </dgm:prSet>
      <dgm:spPr/>
    </dgm:pt>
  </dgm:ptLst>
  <dgm:cxnLst>
    <dgm:cxn modelId="{BB3AEE16-4823-455F-8C99-C05EEADFBA09}" type="presOf" srcId="{8733161D-AA43-453E-9413-C3DED3E2AD8E}" destId="{CE2E82E1-ADDB-4C03-A0BC-151D7DED09CB}" srcOrd="0" destOrd="1" presId="urn:microsoft.com/office/officeart/2005/8/layout/vList2"/>
    <dgm:cxn modelId="{3CBBCB22-666A-4905-A8D9-7D4AFBC7CC6F}" type="presOf" srcId="{395E4221-02A8-4345-97F6-09B8B1197C9F}" destId="{7E1A8B7E-1BDB-4D7A-A4D2-D9B39B632DE8}" srcOrd="0" destOrd="1" presId="urn:microsoft.com/office/officeart/2005/8/layout/vList2"/>
    <dgm:cxn modelId="{8A89AC27-1805-4AA6-B321-66A1E6755198}" srcId="{776ED9EA-24F6-4E44-8F9E-BB12F853767E}" destId="{395E4221-02A8-4345-97F6-09B8B1197C9F}" srcOrd="1" destOrd="0" parTransId="{012E067C-D59C-4BD6-B0CB-6778FA00CD60}" sibTransId="{6C85E8E9-475B-46FC-B63F-301A89C56FD9}"/>
    <dgm:cxn modelId="{EE3B912B-F1A1-4C24-943A-9C20CA057DFE}" srcId="{776ED9EA-24F6-4E44-8F9E-BB12F853767E}" destId="{2015DD1B-A1AA-4A8B-8167-3D94D0A49160}" srcOrd="0" destOrd="0" parTransId="{192B9E6B-2E58-4046-90F5-FA105BF7281C}" sibTransId="{6F5AEC65-7566-48CF-8303-89E7B56B4B85}"/>
    <dgm:cxn modelId="{B8FD4536-4716-4FC9-B587-A0AF6CA26D9D}" srcId="{EB7A83AA-373A-4DAA-87EE-491CF4D34018}" destId="{776ED9EA-24F6-4E44-8F9E-BB12F853767E}" srcOrd="0" destOrd="0" parTransId="{150953E6-71E4-4BB1-A4E3-E833A6C6A859}" sibTransId="{6DD0A9D6-2466-4AB3-8FE3-BB9135BE7640}"/>
    <dgm:cxn modelId="{8271CD4B-C4AE-4C19-BD73-FCB195FE7B5B}" type="presOf" srcId="{DEE65378-42AA-4C4F-BCA0-328E3BCDF079}" destId="{CE2E82E1-ADDB-4C03-A0BC-151D7DED09CB}" srcOrd="0" destOrd="0" presId="urn:microsoft.com/office/officeart/2005/8/layout/vList2"/>
    <dgm:cxn modelId="{25D73083-960C-4F99-BA7B-9DB9AE2F0398}" type="presOf" srcId="{01E412D2-4324-4463-84C5-630E9AC679DF}" destId="{DB97470B-1B69-446C-A5DC-05A77EA887E7}" srcOrd="0" destOrd="0" presId="urn:microsoft.com/office/officeart/2005/8/layout/vList2"/>
    <dgm:cxn modelId="{01D4C489-0B4B-429F-BE0F-489C336ABE55}" type="presOf" srcId="{2015DD1B-A1AA-4A8B-8167-3D94D0A49160}" destId="{7E1A8B7E-1BDB-4D7A-A4D2-D9B39B632DE8}" srcOrd="0" destOrd="0" presId="urn:microsoft.com/office/officeart/2005/8/layout/vList2"/>
    <dgm:cxn modelId="{95A9C3B9-3389-4F14-A462-662266AA0D52}" srcId="{EB7A83AA-373A-4DAA-87EE-491CF4D34018}" destId="{01E412D2-4324-4463-84C5-630E9AC679DF}" srcOrd="1" destOrd="0" parTransId="{3FA93037-DB77-448B-99B6-F74A221348B2}" sibTransId="{550A3445-70B4-4E60-BF94-0830EC370B7E}"/>
    <dgm:cxn modelId="{6B4EFCC3-6189-423B-9186-21E2614B576E}" srcId="{01E412D2-4324-4463-84C5-630E9AC679DF}" destId="{8733161D-AA43-453E-9413-C3DED3E2AD8E}" srcOrd="1" destOrd="0" parTransId="{2EB4F1FD-7506-42A3-AC6F-08E834748D80}" sibTransId="{86A4829E-1979-4177-9A88-ECD1F408CC8C}"/>
    <dgm:cxn modelId="{E3DF00CA-EB3C-442F-BF8B-77F19802DF8B}" type="presOf" srcId="{EB7A83AA-373A-4DAA-87EE-491CF4D34018}" destId="{3188BF39-0F2D-451A-A0D3-7130D9ADAEF7}" srcOrd="0" destOrd="0" presId="urn:microsoft.com/office/officeart/2005/8/layout/vList2"/>
    <dgm:cxn modelId="{CA144FCC-2A97-4A25-B8DB-2076D26BDA0C}" srcId="{01E412D2-4324-4463-84C5-630E9AC679DF}" destId="{DEE65378-42AA-4C4F-BCA0-328E3BCDF079}" srcOrd="0" destOrd="0" parTransId="{43BA2007-F753-4B2D-8CCA-846973433103}" sibTransId="{BDE2A5B4-CB02-4BB7-A841-9D55A742333A}"/>
    <dgm:cxn modelId="{B824BDF8-63D6-4939-8220-BB10EC5A1135}" type="presOf" srcId="{776ED9EA-24F6-4E44-8F9E-BB12F853767E}" destId="{ABE3EC2B-5715-4308-B897-82053B7F1DC3}" srcOrd="0" destOrd="0" presId="urn:microsoft.com/office/officeart/2005/8/layout/vList2"/>
    <dgm:cxn modelId="{43D786FC-44E6-4FA0-B618-6618F97E7E5A}" type="presParOf" srcId="{3188BF39-0F2D-451A-A0D3-7130D9ADAEF7}" destId="{ABE3EC2B-5715-4308-B897-82053B7F1DC3}" srcOrd="0" destOrd="0" presId="urn:microsoft.com/office/officeart/2005/8/layout/vList2"/>
    <dgm:cxn modelId="{C0A89308-6BA9-457A-BF2B-262F7174B120}" type="presParOf" srcId="{3188BF39-0F2D-451A-A0D3-7130D9ADAEF7}" destId="{7E1A8B7E-1BDB-4D7A-A4D2-D9B39B632DE8}" srcOrd="1" destOrd="0" presId="urn:microsoft.com/office/officeart/2005/8/layout/vList2"/>
    <dgm:cxn modelId="{B401D542-0C5E-4AD0-920A-CDD42A822B05}" type="presParOf" srcId="{3188BF39-0F2D-451A-A0D3-7130D9ADAEF7}" destId="{DB97470B-1B69-446C-A5DC-05A77EA887E7}" srcOrd="2" destOrd="0" presId="urn:microsoft.com/office/officeart/2005/8/layout/vList2"/>
    <dgm:cxn modelId="{06D6B36C-2876-407E-95F2-AE424B0CE8D9}" type="presParOf" srcId="{3188BF39-0F2D-451A-A0D3-7130D9ADAEF7}" destId="{CE2E82E1-ADDB-4C03-A0BC-151D7DED09C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1F46D9-B455-4E39-9305-CA74DFD1305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134EEE75-492D-480F-9CD9-F7D083F57668}">
      <dgm:prSet custT="1"/>
      <dgm:spPr/>
      <dgm:t>
        <a:bodyPr/>
        <a:lstStyle/>
        <a:p>
          <a:r>
            <a:rPr lang="en-US" sz="1400" b="1" dirty="0">
              <a:solidFill>
                <a:schemeClr val="accent1">
                  <a:lumMod val="50000"/>
                </a:schemeClr>
              </a:solidFill>
            </a:rPr>
            <a:t>To start us off, lets split up our options</a:t>
          </a:r>
        </a:p>
      </dgm:t>
    </dgm:pt>
    <dgm:pt modelId="{500558A7-999E-414F-811C-CF354FE2834F}" type="parTrans" cxnId="{25820325-886B-4448-99D4-390BF0251BFA}">
      <dgm:prSet/>
      <dgm:spPr/>
      <dgm:t>
        <a:bodyPr/>
        <a:lstStyle/>
        <a:p>
          <a:endParaRPr lang="en-US"/>
        </a:p>
      </dgm:t>
    </dgm:pt>
    <dgm:pt modelId="{32E5C6CE-172E-4799-9A59-20F0AEC26C3D}" type="sibTrans" cxnId="{25820325-886B-4448-99D4-390BF0251BFA}">
      <dgm:prSet/>
      <dgm:spPr/>
      <dgm:t>
        <a:bodyPr/>
        <a:lstStyle/>
        <a:p>
          <a:endParaRPr lang="en-US"/>
        </a:p>
      </dgm:t>
    </dgm:pt>
    <dgm:pt modelId="{85BCFF79-F398-47E0-8929-4DD99049DD13}">
      <dgm:prSet custT="1"/>
      <dgm:spPr/>
      <dgm:t>
        <a:bodyPr/>
        <a:lstStyle/>
        <a:p>
          <a:r>
            <a:rPr lang="en-US" sz="1200" dirty="0"/>
            <a:t>Organic Avocados have a mean of $1.63</a:t>
          </a:r>
        </a:p>
      </dgm:t>
    </dgm:pt>
    <dgm:pt modelId="{1E2E9094-7B6B-4590-9D23-F407A31D4E46}" type="parTrans" cxnId="{EB922C77-26F7-4078-9D62-41DD7AFAF9D0}">
      <dgm:prSet/>
      <dgm:spPr/>
      <dgm:t>
        <a:bodyPr/>
        <a:lstStyle/>
        <a:p>
          <a:endParaRPr lang="en-US"/>
        </a:p>
      </dgm:t>
    </dgm:pt>
    <dgm:pt modelId="{5EF0A5DA-0995-4A6C-878E-C9B96D5DD76E}" type="sibTrans" cxnId="{EB922C77-26F7-4078-9D62-41DD7AFAF9D0}">
      <dgm:prSet/>
      <dgm:spPr/>
      <dgm:t>
        <a:bodyPr/>
        <a:lstStyle/>
        <a:p>
          <a:endParaRPr lang="en-US"/>
        </a:p>
      </dgm:t>
    </dgm:pt>
    <dgm:pt modelId="{4DE506B2-85CD-4D7C-B75B-261E8F47CB1F}">
      <dgm:prSet custT="1"/>
      <dgm:spPr/>
      <dgm:t>
        <a:bodyPr/>
        <a:lstStyle/>
        <a:p>
          <a:endParaRPr lang="en-US" sz="1200" dirty="0"/>
        </a:p>
        <a:p>
          <a:r>
            <a:rPr lang="en-US" sz="1200" dirty="0"/>
            <a:t>There is a </a:t>
          </a:r>
          <a:r>
            <a:rPr lang="en-US" sz="1200" b="0" i="0" dirty="0"/>
            <a:t>33.69% difference between them</a:t>
          </a:r>
        </a:p>
        <a:p>
          <a:endParaRPr lang="en-US" sz="1200" dirty="0"/>
        </a:p>
      </dgm:t>
    </dgm:pt>
    <dgm:pt modelId="{A1C02AF2-FAB9-4099-8874-619FDFECEF2B}" type="parTrans" cxnId="{AB488DD1-E5C3-4E87-AAEA-49C2C93E3412}">
      <dgm:prSet/>
      <dgm:spPr/>
      <dgm:t>
        <a:bodyPr/>
        <a:lstStyle/>
        <a:p>
          <a:endParaRPr lang="en-US"/>
        </a:p>
      </dgm:t>
    </dgm:pt>
    <dgm:pt modelId="{1B629AF8-3162-4DA1-A281-EF944AD67131}" type="sibTrans" cxnId="{AB488DD1-E5C3-4E87-AAEA-49C2C93E3412}">
      <dgm:prSet/>
      <dgm:spPr/>
      <dgm:t>
        <a:bodyPr/>
        <a:lstStyle/>
        <a:p>
          <a:endParaRPr lang="en-US"/>
        </a:p>
      </dgm:t>
    </dgm:pt>
    <dgm:pt modelId="{009200BF-C3DE-4DB2-BC42-8FE9ECEB6B68}">
      <dgm:prSet custT="1"/>
      <dgm:spPr/>
      <dgm:t>
        <a:bodyPr/>
        <a:lstStyle/>
        <a:p>
          <a:r>
            <a:rPr lang="en-US" sz="1050" dirty="0"/>
            <a:t>Let's see what more we can learn from the data!</a:t>
          </a:r>
        </a:p>
      </dgm:t>
    </dgm:pt>
    <dgm:pt modelId="{FA66540E-5EC9-427C-9B4A-875AD3A9B77E}" type="parTrans" cxnId="{9B6DC0BF-3B2F-4542-A45A-5F827954A702}">
      <dgm:prSet/>
      <dgm:spPr/>
      <dgm:t>
        <a:bodyPr/>
        <a:lstStyle/>
        <a:p>
          <a:endParaRPr lang="en-US"/>
        </a:p>
      </dgm:t>
    </dgm:pt>
    <dgm:pt modelId="{BFDF80DA-4F0A-402D-A3CF-1CE64E2D005C}" type="sibTrans" cxnId="{9B6DC0BF-3B2F-4542-A45A-5F827954A702}">
      <dgm:prSet/>
      <dgm:spPr/>
      <dgm:t>
        <a:bodyPr/>
        <a:lstStyle/>
        <a:p>
          <a:endParaRPr lang="en-US"/>
        </a:p>
      </dgm:t>
    </dgm:pt>
    <dgm:pt modelId="{B088C5AD-6B80-4410-B92B-139E8C772422}">
      <dgm:prSet/>
      <dgm:spPr/>
      <dgm:t>
        <a:bodyPr/>
        <a:lstStyle/>
        <a:p>
          <a:r>
            <a:rPr lang="en-US" dirty="0"/>
            <a:t>Conventional Avocados have a mean of $1.16</a:t>
          </a:r>
        </a:p>
      </dgm:t>
    </dgm:pt>
    <dgm:pt modelId="{4CABF1F4-5AC1-4B92-8C35-5A1DB0A558E3}" type="parTrans" cxnId="{4A4F508F-B9F7-49C2-91EF-A6B544B3F37C}">
      <dgm:prSet/>
      <dgm:spPr/>
      <dgm:t>
        <a:bodyPr/>
        <a:lstStyle/>
        <a:p>
          <a:endParaRPr lang="en-US"/>
        </a:p>
      </dgm:t>
    </dgm:pt>
    <dgm:pt modelId="{F617066D-8230-440E-B082-3A1229691728}" type="sibTrans" cxnId="{4A4F508F-B9F7-49C2-91EF-A6B544B3F37C}">
      <dgm:prSet/>
      <dgm:spPr/>
      <dgm:t>
        <a:bodyPr/>
        <a:lstStyle/>
        <a:p>
          <a:endParaRPr lang="en-US"/>
        </a:p>
      </dgm:t>
    </dgm:pt>
    <dgm:pt modelId="{DA4023C5-5613-49C2-A739-CC0480D5963C}">
      <dgm:prSet/>
      <dgm:spPr/>
      <dgm:t>
        <a:bodyPr/>
        <a:lstStyle/>
        <a:p>
          <a:r>
            <a:rPr lang="en-US" dirty="0"/>
            <a:t>The average price of an Organic Avocado is higher </a:t>
          </a:r>
          <a:r>
            <a:rPr lang="en-US" i="1" dirty="0"/>
            <a:t>(Duh..) </a:t>
          </a:r>
          <a:endParaRPr lang="en-US" dirty="0"/>
        </a:p>
      </dgm:t>
    </dgm:pt>
    <dgm:pt modelId="{401258AB-004C-4E86-91BE-94CCCC461F1F}" type="parTrans" cxnId="{50F54211-BD0C-4A79-AD30-AD5B69E24A11}">
      <dgm:prSet/>
      <dgm:spPr/>
      <dgm:t>
        <a:bodyPr/>
        <a:lstStyle/>
        <a:p>
          <a:endParaRPr lang="en-US"/>
        </a:p>
      </dgm:t>
    </dgm:pt>
    <dgm:pt modelId="{BF3C8AE9-5A7E-4108-9E13-38DC72F34848}" type="sibTrans" cxnId="{50F54211-BD0C-4A79-AD30-AD5B69E24A11}">
      <dgm:prSet/>
      <dgm:spPr/>
      <dgm:t>
        <a:bodyPr/>
        <a:lstStyle/>
        <a:p>
          <a:endParaRPr lang="en-US"/>
        </a:p>
      </dgm:t>
    </dgm:pt>
    <dgm:pt modelId="{FDC117C6-C839-4D6B-B990-41056A0FEECD}" type="pres">
      <dgm:prSet presAssocID="{2B1F46D9-B455-4E39-9305-CA74DFD13050}" presName="Name0" presStyleCnt="0">
        <dgm:presLayoutVars>
          <dgm:chPref val="3"/>
          <dgm:dir/>
          <dgm:animLvl val="lvl"/>
          <dgm:resizeHandles/>
        </dgm:presLayoutVars>
      </dgm:prSet>
      <dgm:spPr/>
    </dgm:pt>
    <dgm:pt modelId="{4755BE7B-98A7-4F46-9B3E-6EEA82D36852}" type="pres">
      <dgm:prSet presAssocID="{134EEE75-492D-480F-9CD9-F7D083F57668}" presName="horFlow" presStyleCnt="0"/>
      <dgm:spPr/>
    </dgm:pt>
    <dgm:pt modelId="{6CF012B1-D932-4463-8301-C3AE25FD06FE}" type="pres">
      <dgm:prSet presAssocID="{134EEE75-492D-480F-9CD9-F7D083F57668}" presName="bigChev" presStyleLbl="node1" presStyleIdx="0" presStyleCnt="1"/>
      <dgm:spPr/>
    </dgm:pt>
    <dgm:pt modelId="{C3D5041A-7FD1-44B3-9CC5-183A407506C2}" type="pres">
      <dgm:prSet presAssocID="{1E2E9094-7B6B-4590-9D23-F407A31D4E46}" presName="parTrans" presStyleCnt="0"/>
      <dgm:spPr/>
    </dgm:pt>
    <dgm:pt modelId="{3A84A8B8-F39C-4219-AF8D-B5B4C59EB228}" type="pres">
      <dgm:prSet presAssocID="{85BCFF79-F398-47E0-8929-4DD99049DD13}" presName="node" presStyleLbl="alignAccFollowNode1" presStyleIdx="0" presStyleCnt="5">
        <dgm:presLayoutVars>
          <dgm:bulletEnabled val="1"/>
        </dgm:presLayoutVars>
      </dgm:prSet>
      <dgm:spPr/>
    </dgm:pt>
    <dgm:pt modelId="{F5134C82-10DB-4C05-AAF6-082A5F6F0376}" type="pres">
      <dgm:prSet presAssocID="{5EF0A5DA-0995-4A6C-878E-C9B96D5DD76E}" presName="sibTrans" presStyleCnt="0"/>
      <dgm:spPr/>
    </dgm:pt>
    <dgm:pt modelId="{AF78FA54-6201-4015-B69E-A7F5A23BEC9D}" type="pres">
      <dgm:prSet presAssocID="{B088C5AD-6B80-4410-B92B-139E8C772422}" presName="node" presStyleLbl="alignAccFollowNode1" presStyleIdx="1" presStyleCnt="5">
        <dgm:presLayoutVars>
          <dgm:bulletEnabled val="1"/>
        </dgm:presLayoutVars>
      </dgm:prSet>
      <dgm:spPr/>
    </dgm:pt>
    <dgm:pt modelId="{ECA6F726-A2CB-4D90-901B-D9619AD8C3BC}" type="pres">
      <dgm:prSet presAssocID="{F617066D-8230-440E-B082-3A1229691728}" presName="sibTrans" presStyleCnt="0"/>
      <dgm:spPr/>
    </dgm:pt>
    <dgm:pt modelId="{B30DBF0C-834D-4B24-BD26-9EEE5D3968C2}" type="pres">
      <dgm:prSet presAssocID="{4DE506B2-85CD-4D7C-B75B-261E8F47CB1F}" presName="node" presStyleLbl="alignAccFollowNode1" presStyleIdx="2" presStyleCnt="5">
        <dgm:presLayoutVars>
          <dgm:bulletEnabled val="1"/>
        </dgm:presLayoutVars>
      </dgm:prSet>
      <dgm:spPr/>
    </dgm:pt>
    <dgm:pt modelId="{BD95E18C-EB6B-459E-9CB7-15AA2496625B}" type="pres">
      <dgm:prSet presAssocID="{1B629AF8-3162-4DA1-A281-EF944AD67131}" presName="sibTrans" presStyleCnt="0"/>
      <dgm:spPr/>
    </dgm:pt>
    <dgm:pt modelId="{150E82F6-8222-4CFE-BAEB-90512E2FBE03}" type="pres">
      <dgm:prSet presAssocID="{DA4023C5-5613-49C2-A739-CC0480D5963C}" presName="node" presStyleLbl="alignAccFollowNode1" presStyleIdx="3" presStyleCnt="5">
        <dgm:presLayoutVars>
          <dgm:bulletEnabled val="1"/>
        </dgm:presLayoutVars>
      </dgm:prSet>
      <dgm:spPr/>
    </dgm:pt>
    <dgm:pt modelId="{2F94E025-C7F3-456B-ADAC-1E4307C1B5B5}" type="pres">
      <dgm:prSet presAssocID="{BF3C8AE9-5A7E-4108-9E13-38DC72F34848}" presName="sibTrans" presStyleCnt="0"/>
      <dgm:spPr/>
    </dgm:pt>
    <dgm:pt modelId="{177C1471-3D65-423C-BFDB-658B9D2B6190}" type="pres">
      <dgm:prSet presAssocID="{009200BF-C3DE-4DB2-BC42-8FE9ECEB6B68}" presName="node" presStyleLbl="alignAccFollowNode1" presStyleIdx="4" presStyleCnt="5">
        <dgm:presLayoutVars>
          <dgm:bulletEnabled val="1"/>
        </dgm:presLayoutVars>
      </dgm:prSet>
      <dgm:spPr/>
    </dgm:pt>
  </dgm:ptLst>
  <dgm:cxnLst>
    <dgm:cxn modelId="{5C713010-CBFD-4530-A137-7CAFDBE0DE96}" type="presOf" srcId="{85BCFF79-F398-47E0-8929-4DD99049DD13}" destId="{3A84A8B8-F39C-4219-AF8D-B5B4C59EB228}" srcOrd="0" destOrd="0" presId="urn:microsoft.com/office/officeart/2005/8/layout/lProcess3"/>
    <dgm:cxn modelId="{50F54211-BD0C-4A79-AD30-AD5B69E24A11}" srcId="{134EEE75-492D-480F-9CD9-F7D083F57668}" destId="{DA4023C5-5613-49C2-A739-CC0480D5963C}" srcOrd="3" destOrd="0" parTransId="{401258AB-004C-4E86-91BE-94CCCC461F1F}" sibTransId="{BF3C8AE9-5A7E-4108-9E13-38DC72F34848}"/>
    <dgm:cxn modelId="{11051B20-B7E8-43DA-B991-ECFE97753D25}" type="presOf" srcId="{009200BF-C3DE-4DB2-BC42-8FE9ECEB6B68}" destId="{177C1471-3D65-423C-BFDB-658B9D2B6190}" srcOrd="0" destOrd="0" presId="urn:microsoft.com/office/officeart/2005/8/layout/lProcess3"/>
    <dgm:cxn modelId="{25820325-886B-4448-99D4-390BF0251BFA}" srcId="{2B1F46D9-B455-4E39-9305-CA74DFD13050}" destId="{134EEE75-492D-480F-9CD9-F7D083F57668}" srcOrd="0" destOrd="0" parTransId="{500558A7-999E-414F-811C-CF354FE2834F}" sibTransId="{32E5C6CE-172E-4799-9A59-20F0AEC26C3D}"/>
    <dgm:cxn modelId="{1D652934-1609-4B60-88BE-B6E6FF4568F9}" type="presOf" srcId="{DA4023C5-5613-49C2-A739-CC0480D5963C}" destId="{150E82F6-8222-4CFE-BAEB-90512E2FBE03}" srcOrd="0" destOrd="0" presId="urn:microsoft.com/office/officeart/2005/8/layout/lProcess3"/>
    <dgm:cxn modelId="{52BC6A46-AE79-474F-BBD9-9FD1CC8B7620}" type="presOf" srcId="{2B1F46D9-B455-4E39-9305-CA74DFD13050}" destId="{FDC117C6-C839-4D6B-B990-41056A0FEECD}" srcOrd="0" destOrd="0" presId="urn:microsoft.com/office/officeart/2005/8/layout/lProcess3"/>
    <dgm:cxn modelId="{EB922C77-26F7-4078-9D62-41DD7AFAF9D0}" srcId="{134EEE75-492D-480F-9CD9-F7D083F57668}" destId="{85BCFF79-F398-47E0-8929-4DD99049DD13}" srcOrd="0" destOrd="0" parTransId="{1E2E9094-7B6B-4590-9D23-F407A31D4E46}" sibTransId="{5EF0A5DA-0995-4A6C-878E-C9B96D5DD76E}"/>
    <dgm:cxn modelId="{4A4F508F-B9F7-49C2-91EF-A6B544B3F37C}" srcId="{134EEE75-492D-480F-9CD9-F7D083F57668}" destId="{B088C5AD-6B80-4410-B92B-139E8C772422}" srcOrd="1" destOrd="0" parTransId="{4CABF1F4-5AC1-4B92-8C35-5A1DB0A558E3}" sibTransId="{F617066D-8230-440E-B082-3A1229691728}"/>
    <dgm:cxn modelId="{9B6DC0BF-3B2F-4542-A45A-5F827954A702}" srcId="{134EEE75-492D-480F-9CD9-F7D083F57668}" destId="{009200BF-C3DE-4DB2-BC42-8FE9ECEB6B68}" srcOrd="4" destOrd="0" parTransId="{FA66540E-5EC9-427C-9B4A-875AD3A9B77E}" sibTransId="{BFDF80DA-4F0A-402D-A3CF-1CE64E2D005C}"/>
    <dgm:cxn modelId="{D5BCD7C0-02EF-4A55-9169-3A596C4DE16A}" type="presOf" srcId="{134EEE75-492D-480F-9CD9-F7D083F57668}" destId="{6CF012B1-D932-4463-8301-C3AE25FD06FE}" srcOrd="0" destOrd="0" presId="urn:microsoft.com/office/officeart/2005/8/layout/lProcess3"/>
    <dgm:cxn modelId="{9AC3C5C4-A577-4D6C-800F-E28D2BA7302E}" type="presOf" srcId="{4DE506B2-85CD-4D7C-B75B-261E8F47CB1F}" destId="{B30DBF0C-834D-4B24-BD26-9EEE5D3968C2}" srcOrd="0" destOrd="0" presId="urn:microsoft.com/office/officeart/2005/8/layout/lProcess3"/>
    <dgm:cxn modelId="{BE859DC8-EAA4-4CA2-BB18-99BA76827A38}" type="presOf" srcId="{B088C5AD-6B80-4410-B92B-139E8C772422}" destId="{AF78FA54-6201-4015-B69E-A7F5A23BEC9D}" srcOrd="0" destOrd="0" presId="urn:microsoft.com/office/officeart/2005/8/layout/lProcess3"/>
    <dgm:cxn modelId="{AB488DD1-E5C3-4E87-AAEA-49C2C93E3412}" srcId="{134EEE75-492D-480F-9CD9-F7D083F57668}" destId="{4DE506B2-85CD-4D7C-B75B-261E8F47CB1F}" srcOrd="2" destOrd="0" parTransId="{A1C02AF2-FAB9-4099-8874-619FDFECEF2B}" sibTransId="{1B629AF8-3162-4DA1-A281-EF944AD67131}"/>
    <dgm:cxn modelId="{563E9C19-C682-4DAB-AF05-3CB8E9B367E3}" type="presParOf" srcId="{FDC117C6-C839-4D6B-B990-41056A0FEECD}" destId="{4755BE7B-98A7-4F46-9B3E-6EEA82D36852}" srcOrd="0" destOrd="0" presId="urn:microsoft.com/office/officeart/2005/8/layout/lProcess3"/>
    <dgm:cxn modelId="{940966AB-3140-461A-BF31-BBA7915AE270}" type="presParOf" srcId="{4755BE7B-98A7-4F46-9B3E-6EEA82D36852}" destId="{6CF012B1-D932-4463-8301-C3AE25FD06FE}" srcOrd="0" destOrd="0" presId="urn:microsoft.com/office/officeart/2005/8/layout/lProcess3"/>
    <dgm:cxn modelId="{80096973-31F3-4ECF-AF68-0C31CFD3D9BC}" type="presParOf" srcId="{4755BE7B-98A7-4F46-9B3E-6EEA82D36852}" destId="{C3D5041A-7FD1-44B3-9CC5-183A407506C2}" srcOrd="1" destOrd="0" presId="urn:microsoft.com/office/officeart/2005/8/layout/lProcess3"/>
    <dgm:cxn modelId="{F34D78AC-1323-48AF-8B23-94B665E42B92}" type="presParOf" srcId="{4755BE7B-98A7-4F46-9B3E-6EEA82D36852}" destId="{3A84A8B8-F39C-4219-AF8D-B5B4C59EB228}" srcOrd="2" destOrd="0" presId="urn:microsoft.com/office/officeart/2005/8/layout/lProcess3"/>
    <dgm:cxn modelId="{9C9CB1C1-5A8F-4E6F-93A8-6EFC47FA38A1}" type="presParOf" srcId="{4755BE7B-98A7-4F46-9B3E-6EEA82D36852}" destId="{F5134C82-10DB-4C05-AAF6-082A5F6F0376}" srcOrd="3" destOrd="0" presId="urn:microsoft.com/office/officeart/2005/8/layout/lProcess3"/>
    <dgm:cxn modelId="{3CA9C284-ADA8-4AED-9159-8E699AC14B1E}" type="presParOf" srcId="{4755BE7B-98A7-4F46-9B3E-6EEA82D36852}" destId="{AF78FA54-6201-4015-B69E-A7F5A23BEC9D}" srcOrd="4" destOrd="0" presId="urn:microsoft.com/office/officeart/2005/8/layout/lProcess3"/>
    <dgm:cxn modelId="{3676ACDE-D662-4DA8-BD02-1B94579CF30C}" type="presParOf" srcId="{4755BE7B-98A7-4F46-9B3E-6EEA82D36852}" destId="{ECA6F726-A2CB-4D90-901B-D9619AD8C3BC}" srcOrd="5" destOrd="0" presId="urn:microsoft.com/office/officeart/2005/8/layout/lProcess3"/>
    <dgm:cxn modelId="{6A716037-275C-4F99-9514-BD7389705B65}" type="presParOf" srcId="{4755BE7B-98A7-4F46-9B3E-6EEA82D36852}" destId="{B30DBF0C-834D-4B24-BD26-9EEE5D3968C2}" srcOrd="6" destOrd="0" presId="urn:microsoft.com/office/officeart/2005/8/layout/lProcess3"/>
    <dgm:cxn modelId="{C2887FFA-F273-4EE1-B5F8-F005A5F99D89}" type="presParOf" srcId="{4755BE7B-98A7-4F46-9B3E-6EEA82D36852}" destId="{BD95E18C-EB6B-459E-9CB7-15AA2496625B}" srcOrd="7" destOrd="0" presId="urn:microsoft.com/office/officeart/2005/8/layout/lProcess3"/>
    <dgm:cxn modelId="{DCD63D11-94F7-40A2-9C4E-7AE528123AD9}" type="presParOf" srcId="{4755BE7B-98A7-4F46-9B3E-6EEA82D36852}" destId="{150E82F6-8222-4CFE-BAEB-90512E2FBE03}" srcOrd="8" destOrd="0" presId="urn:microsoft.com/office/officeart/2005/8/layout/lProcess3"/>
    <dgm:cxn modelId="{33E923C3-7521-47AF-8C38-83625C87E960}" type="presParOf" srcId="{4755BE7B-98A7-4F46-9B3E-6EEA82D36852}" destId="{2F94E025-C7F3-456B-ADAC-1E4307C1B5B5}" srcOrd="9" destOrd="0" presId="urn:microsoft.com/office/officeart/2005/8/layout/lProcess3"/>
    <dgm:cxn modelId="{2E172C98-C68E-4D21-AA46-013C51082883}" type="presParOf" srcId="{4755BE7B-98A7-4F46-9B3E-6EEA82D36852}" destId="{177C1471-3D65-423C-BFDB-658B9D2B6190}" srcOrd="1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E793D5-4B43-4C72-9477-F3E254A48131}" type="doc">
      <dgm:prSet loTypeId="urn:microsoft.com/office/officeart/2005/8/layout/venn3" loCatId="relationship" qsTypeId="urn:microsoft.com/office/officeart/2005/8/quickstyle/simple2" qsCatId="simple" csTypeId="urn:microsoft.com/office/officeart/2005/8/colors/accent1_4" csCatId="accent1" phldr="1"/>
      <dgm:spPr/>
      <dgm:t>
        <a:bodyPr/>
        <a:lstStyle/>
        <a:p>
          <a:endParaRPr lang="en-US"/>
        </a:p>
      </dgm:t>
    </dgm:pt>
    <dgm:pt modelId="{45A264BD-3092-4DAA-8637-DB24AF827294}">
      <dgm:prSet custT="1"/>
      <dgm:spPr/>
      <dgm:t>
        <a:bodyPr/>
        <a:lstStyle/>
        <a:p>
          <a:r>
            <a:rPr lang="en-US" sz="1400" b="0" dirty="0"/>
            <a:t>Prices have consistently changed through out the time period this data provides.</a:t>
          </a:r>
          <a:endParaRPr lang="en-US" sz="1600" b="0" dirty="0"/>
        </a:p>
      </dgm:t>
    </dgm:pt>
    <dgm:pt modelId="{EC2E4426-F7FE-4590-B7FF-22564A747C97}" type="parTrans" cxnId="{3276C697-7966-461B-BA91-75914821A522}">
      <dgm:prSet/>
      <dgm:spPr/>
      <dgm:t>
        <a:bodyPr/>
        <a:lstStyle/>
        <a:p>
          <a:endParaRPr lang="en-US"/>
        </a:p>
      </dgm:t>
    </dgm:pt>
    <dgm:pt modelId="{25C874EC-F214-4C44-BC7A-C31287D665D2}" type="sibTrans" cxnId="{3276C697-7966-461B-BA91-75914821A522}">
      <dgm:prSet/>
      <dgm:spPr>
        <a:solidFill>
          <a:schemeClr val="accent1">
            <a:lumMod val="40000"/>
            <a:lumOff val="60000"/>
            <a:alpha val="90000"/>
          </a:schemeClr>
        </a:solidFill>
      </dgm:spPr>
      <dgm:t>
        <a:bodyPr/>
        <a:lstStyle/>
        <a:p>
          <a:endParaRPr lang="en-US"/>
        </a:p>
      </dgm:t>
    </dgm:pt>
    <dgm:pt modelId="{82580385-A8C6-4A36-8934-9617D5FF5F2B}">
      <dgm:prSet custT="1"/>
      <dgm:spPr/>
      <dgm:t>
        <a:bodyPr/>
        <a:lstStyle/>
        <a:p>
          <a:r>
            <a:rPr lang="en-US" sz="1400" b="0" dirty="0"/>
            <a:t>Organic Avocados peeked at $3.25 and Conventional at $2.22 </a:t>
          </a:r>
        </a:p>
      </dgm:t>
    </dgm:pt>
    <dgm:pt modelId="{F9DF53A7-3F6A-440E-A633-5E0B39FB9895}" type="parTrans" cxnId="{1D6455A3-DD7D-4A9C-A265-DE565A64CED9}">
      <dgm:prSet/>
      <dgm:spPr/>
      <dgm:t>
        <a:bodyPr/>
        <a:lstStyle/>
        <a:p>
          <a:endParaRPr lang="en-US"/>
        </a:p>
      </dgm:t>
    </dgm:pt>
    <dgm:pt modelId="{EA705583-5E7F-4563-8BA5-C12441564A74}" type="sibTrans" cxnId="{1D6455A3-DD7D-4A9C-A265-DE565A64CED9}">
      <dgm:prSet/>
      <dgm:spPr>
        <a:solidFill>
          <a:schemeClr val="accent1">
            <a:lumMod val="50000"/>
            <a:alpha val="90000"/>
          </a:schemeClr>
        </a:solidFill>
      </dgm:spPr>
      <dgm:t>
        <a:bodyPr/>
        <a:lstStyle/>
        <a:p>
          <a:endParaRPr lang="en-US"/>
        </a:p>
      </dgm:t>
    </dgm:pt>
    <dgm:pt modelId="{35562424-E777-4DD2-B0E5-6632F2BEF57A}">
      <dgm:prSet custT="1"/>
      <dgm:spPr/>
      <dgm:t>
        <a:bodyPr/>
        <a:lstStyle/>
        <a:p>
          <a:r>
            <a:rPr lang="en-US" sz="1400" b="0" dirty="0"/>
            <a:t>2017 saw the highest spike in Avocado prices</a:t>
          </a:r>
        </a:p>
      </dgm:t>
    </dgm:pt>
    <dgm:pt modelId="{80349584-19E8-40D1-A732-FCA5428FE0EE}" type="parTrans" cxnId="{F7565BD0-0D10-4FFD-A89E-B0D5A5590F29}">
      <dgm:prSet/>
      <dgm:spPr/>
      <dgm:t>
        <a:bodyPr/>
        <a:lstStyle/>
        <a:p>
          <a:endParaRPr lang="en-US"/>
        </a:p>
      </dgm:t>
    </dgm:pt>
    <dgm:pt modelId="{D7A1560F-C383-4A0B-8AEA-D9817A12A608}" type="sibTrans" cxnId="{F7565BD0-0D10-4FFD-A89E-B0D5A5590F29}">
      <dgm:prSet/>
      <dgm:spPr>
        <a:solidFill>
          <a:schemeClr val="accent2">
            <a:lumMod val="75000"/>
            <a:alpha val="90000"/>
          </a:schemeClr>
        </a:solidFill>
      </dgm:spPr>
      <dgm:t>
        <a:bodyPr/>
        <a:lstStyle/>
        <a:p>
          <a:endParaRPr lang="en-US"/>
        </a:p>
      </dgm:t>
    </dgm:pt>
    <dgm:pt modelId="{64E5FBCA-9EC2-4EAC-B50B-6E14FBBEB915}">
      <dgm:prSet custT="1"/>
      <dgm:spPr/>
      <dgm:t>
        <a:bodyPr/>
        <a:lstStyle/>
        <a:p>
          <a:r>
            <a:rPr lang="en-US" sz="900" b="1" dirty="0"/>
            <a:t> </a:t>
          </a:r>
          <a:r>
            <a:rPr lang="en-US" sz="1400" b="0" dirty="0"/>
            <a:t>Overall, Organic Avocados remain more expensive compared to Conventional</a:t>
          </a:r>
          <a:endParaRPr lang="en-US" sz="900" b="0" dirty="0"/>
        </a:p>
      </dgm:t>
    </dgm:pt>
    <dgm:pt modelId="{ED44408A-DC15-493B-9016-634A03916DFC}" type="parTrans" cxnId="{E1C01667-519E-4A3F-9E8D-D3F7CCC25650}">
      <dgm:prSet/>
      <dgm:spPr/>
      <dgm:t>
        <a:bodyPr/>
        <a:lstStyle/>
        <a:p>
          <a:endParaRPr lang="en-US"/>
        </a:p>
      </dgm:t>
    </dgm:pt>
    <dgm:pt modelId="{2CDCF03F-FB22-4EE5-8BE1-6CDD9622F688}" type="sibTrans" cxnId="{E1C01667-519E-4A3F-9E8D-D3F7CCC25650}">
      <dgm:prSet/>
      <dgm:spPr>
        <a:solidFill>
          <a:schemeClr val="accent1">
            <a:lumMod val="75000"/>
            <a:alpha val="90000"/>
          </a:schemeClr>
        </a:solidFill>
      </dgm:spPr>
      <dgm:t>
        <a:bodyPr/>
        <a:lstStyle/>
        <a:p>
          <a:endParaRPr lang="en-US"/>
        </a:p>
      </dgm:t>
    </dgm:pt>
    <dgm:pt modelId="{F0A52226-BBBA-400C-B9E5-D8804D577C61}" type="pres">
      <dgm:prSet presAssocID="{F8E793D5-4B43-4C72-9477-F3E254A48131}" presName="Name0" presStyleCnt="0">
        <dgm:presLayoutVars>
          <dgm:dir/>
          <dgm:resizeHandles val="exact"/>
        </dgm:presLayoutVars>
      </dgm:prSet>
      <dgm:spPr/>
    </dgm:pt>
    <dgm:pt modelId="{FBC1E20C-00D8-4FDC-B387-6210470F422A}" type="pres">
      <dgm:prSet presAssocID="{45A264BD-3092-4DAA-8637-DB24AF827294}" presName="Name5" presStyleLbl="vennNode1" presStyleIdx="0" presStyleCnt="4">
        <dgm:presLayoutVars>
          <dgm:bulletEnabled val="1"/>
        </dgm:presLayoutVars>
      </dgm:prSet>
      <dgm:spPr/>
    </dgm:pt>
    <dgm:pt modelId="{1474D156-04FF-40C9-B979-AB4CE33498ED}" type="pres">
      <dgm:prSet presAssocID="{25C874EC-F214-4C44-BC7A-C31287D665D2}" presName="space" presStyleCnt="0"/>
      <dgm:spPr/>
    </dgm:pt>
    <dgm:pt modelId="{7F32CB68-6A13-4043-902D-69D8AB3E0738}" type="pres">
      <dgm:prSet presAssocID="{82580385-A8C6-4A36-8934-9617D5FF5F2B}" presName="Name5" presStyleLbl="vennNode1" presStyleIdx="1" presStyleCnt="4" custScaleX="100170">
        <dgm:presLayoutVars>
          <dgm:bulletEnabled val="1"/>
        </dgm:presLayoutVars>
      </dgm:prSet>
      <dgm:spPr/>
    </dgm:pt>
    <dgm:pt modelId="{FC89A018-8B39-493F-97FD-6A86395BFE2A}" type="pres">
      <dgm:prSet presAssocID="{EA705583-5E7F-4563-8BA5-C12441564A74}" presName="space" presStyleCnt="0"/>
      <dgm:spPr/>
    </dgm:pt>
    <dgm:pt modelId="{8F7E8832-4B5E-41AA-BF99-55F91412B337}" type="pres">
      <dgm:prSet presAssocID="{35562424-E777-4DD2-B0E5-6632F2BEF57A}" presName="Name5" presStyleLbl="vennNode1" presStyleIdx="2" presStyleCnt="4">
        <dgm:presLayoutVars>
          <dgm:bulletEnabled val="1"/>
        </dgm:presLayoutVars>
      </dgm:prSet>
      <dgm:spPr/>
    </dgm:pt>
    <dgm:pt modelId="{63A9FD31-829A-4D74-BA9F-04C3A91EA7EB}" type="pres">
      <dgm:prSet presAssocID="{D7A1560F-C383-4A0B-8AEA-D9817A12A608}" presName="space" presStyleCnt="0"/>
      <dgm:spPr/>
    </dgm:pt>
    <dgm:pt modelId="{7A565A07-5301-431C-90EB-6FA2DA92FF94}" type="pres">
      <dgm:prSet presAssocID="{64E5FBCA-9EC2-4EAC-B50B-6E14FBBEB915}" presName="Name5" presStyleLbl="vennNode1" presStyleIdx="3" presStyleCnt="4" custLinFactNeighborX="-6607">
        <dgm:presLayoutVars>
          <dgm:bulletEnabled val="1"/>
        </dgm:presLayoutVars>
      </dgm:prSet>
      <dgm:spPr/>
    </dgm:pt>
  </dgm:ptLst>
  <dgm:cxnLst>
    <dgm:cxn modelId="{A7C23705-3CB5-4DA6-8775-7A2D5B303860}" type="presOf" srcId="{64E5FBCA-9EC2-4EAC-B50B-6E14FBBEB915}" destId="{7A565A07-5301-431C-90EB-6FA2DA92FF94}" srcOrd="0" destOrd="0" presId="urn:microsoft.com/office/officeart/2005/8/layout/venn3"/>
    <dgm:cxn modelId="{A0F1D266-2134-4593-8914-156A6DAED03A}" type="presOf" srcId="{35562424-E777-4DD2-B0E5-6632F2BEF57A}" destId="{8F7E8832-4B5E-41AA-BF99-55F91412B337}" srcOrd="0" destOrd="0" presId="urn:microsoft.com/office/officeart/2005/8/layout/venn3"/>
    <dgm:cxn modelId="{E1C01667-519E-4A3F-9E8D-D3F7CCC25650}" srcId="{F8E793D5-4B43-4C72-9477-F3E254A48131}" destId="{64E5FBCA-9EC2-4EAC-B50B-6E14FBBEB915}" srcOrd="3" destOrd="0" parTransId="{ED44408A-DC15-493B-9016-634A03916DFC}" sibTransId="{2CDCF03F-FB22-4EE5-8BE1-6CDD9622F688}"/>
    <dgm:cxn modelId="{3276C697-7966-461B-BA91-75914821A522}" srcId="{F8E793D5-4B43-4C72-9477-F3E254A48131}" destId="{45A264BD-3092-4DAA-8637-DB24AF827294}" srcOrd="0" destOrd="0" parTransId="{EC2E4426-F7FE-4590-B7FF-22564A747C97}" sibTransId="{25C874EC-F214-4C44-BC7A-C31287D665D2}"/>
    <dgm:cxn modelId="{1D6455A3-DD7D-4A9C-A265-DE565A64CED9}" srcId="{F8E793D5-4B43-4C72-9477-F3E254A48131}" destId="{82580385-A8C6-4A36-8934-9617D5FF5F2B}" srcOrd="1" destOrd="0" parTransId="{F9DF53A7-3F6A-440E-A633-5E0B39FB9895}" sibTransId="{EA705583-5E7F-4563-8BA5-C12441564A74}"/>
    <dgm:cxn modelId="{98A541C2-7A65-4339-A8AB-F5044A40ED37}" type="presOf" srcId="{45A264BD-3092-4DAA-8637-DB24AF827294}" destId="{FBC1E20C-00D8-4FDC-B387-6210470F422A}" srcOrd="0" destOrd="0" presId="urn:microsoft.com/office/officeart/2005/8/layout/venn3"/>
    <dgm:cxn modelId="{949CD8C9-8537-41BC-BEBA-68F8A0382855}" type="presOf" srcId="{82580385-A8C6-4A36-8934-9617D5FF5F2B}" destId="{7F32CB68-6A13-4043-902D-69D8AB3E0738}" srcOrd="0" destOrd="0" presId="urn:microsoft.com/office/officeart/2005/8/layout/venn3"/>
    <dgm:cxn modelId="{F7565BD0-0D10-4FFD-A89E-B0D5A5590F29}" srcId="{F8E793D5-4B43-4C72-9477-F3E254A48131}" destId="{35562424-E777-4DD2-B0E5-6632F2BEF57A}" srcOrd="2" destOrd="0" parTransId="{80349584-19E8-40D1-A732-FCA5428FE0EE}" sibTransId="{D7A1560F-C383-4A0B-8AEA-D9817A12A608}"/>
    <dgm:cxn modelId="{6894BEDA-7398-4AF2-A2B2-D880E93BB93A}" type="presOf" srcId="{F8E793D5-4B43-4C72-9477-F3E254A48131}" destId="{F0A52226-BBBA-400C-B9E5-D8804D577C61}" srcOrd="0" destOrd="0" presId="urn:microsoft.com/office/officeart/2005/8/layout/venn3"/>
    <dgm:cxn modelId="{C7436C9F-6BC3-49E1-B985-D9518D4D274B}" type="presParOf" srcId="{F0A52226-BBBA-400C-B9E5-D8804D577C61}" destId="{FBC1E20C-00D8-4FDC-B387-6210470F422A}" srcOrd="0" destOrd="0" presId="urn:microsoft.com/office/officeart/2005/8/layout/venn3"/>
    <dgm:cxn modelId="{C33B289F-5E74-432A-A238-98DBCB746D12}" type="presParOf" srcId="{F0A52226-BBBA-400C-B9E5-D8804D577C61}" destId="{1474D156-04FF-40C9-B979-AB4CE33498ED}" srcOrd="1" destOrd="0" presId="urn:microsoft.com/office/officeart/2005/8/layout/venn3"/>
    <dgm:cxn modelId="{CE1EAAD4-7DCF-43D3-A1DA-F38D21D8DEB5}" type="presParOf" srcId="{F0A52226-BBBA-400C-B9E5-D8804D577C61}" destId="{7F32CB68-6A13-4043-902D-69D8AB3E0738}" srcOrd="2" destOrd="0" presId="urn:microsoft.com/office/officeart/2005/8/layout/venn3"/>
    <dgm:cxn modelId="{BF47C893-0B37-430C-91A5-CE9DE6905F70}" type="presParOf" srcId="{F0A52226-BBBA-400C-B9E5-D8804D577C61}" destId="{FC89A018-8B39-493F-97FD-6A86395BFE2A}" srcOrd="3" destOrd="0" presId="urn:microsoft.com/office/officeart/2005/8/layout/venn3"/>
    <dgm:cxn modelId="{37A6BC2F-E8F4-4A17-A241-75F837ED8F7B}" type="presParOf" srcId="{F0A52226-BBBA-400C-B9E5-D8804D577C61}" destId="{8F7E8832-4B5E-41AA-BF99-55F91412B337}" srcOrd="4" destOrd="0" presId="urn:microsoft.com/office/officeart/2005/8/layout/venn3"/>
    <dgm:cxn modelId="{A3465DD9-5169-4771-AD13-BB0868D22472}" type="presParOf" srcId="{F0A52226-BBBA-400C-B9E5-D8804D577C61}" destId="{63A9FD31-829A-4D74-BA9F-04C3A91EA7EB}" srcOrd="5" destOrd="0" presId="urn:microsoft.com/office/officeart/2005/8/layout/venn3"/>
    <dgm:cxn modelId="{DB6AB969-9456-446D-AEF4-CAE637E1F228}" type="presParOf" srcId="{F0A52226-BBBA-400C-B9E5-D8804D577C61}" destId="{7A565A07-5301-431C-90EB-6FA2DA92FF94}" srcOrd="6"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0946F0-7349-4A6A-B93E-EA685B372052}" type="doc">
      <dgm:prSet loTypeId="urn:diagrams.loki3.com/VaryingWidthList" loCatId="officeonline" qsTypeId="urn:microsoft.com/office/officeart/2005/8/quickstyle/simple1" qsCatId="simple" csTypeId="urn:microsoft.com/office/officeart/2005/8/colors/accent1_2" csCatId="accent1" phldr="1"/>
      <dgm:spPr/>
      <dgm:t>
        <a:bodyPr/>
        <a:lstStyle/>
        <a:p>
          <a:endParaRPr lang="en-US"/>
        </a:p>
      </dgm:t>
    </dgm:pt>
    <dgm:pt modelId="{318E8B33-479A-4234-8A5F-8F8E65E4AB71}">
      <dgm:prSet custT="1"/>
      <dgm:spPr>
        <a:solidFill>
          <a:schemeClr val="accent1">
            <a:lumMod val="75000"/>
          </a:schemeClr>
        </a:solidFill>
      </dgm:spPr>
      <dgm:t>
        <a:bodyPr/>
        <a:lstStyle/>
        <a:p>
          <a:r>
            <a:rPr lang="en-US" sz="1050" b="0" u="none" dirty="0"/>
            <a:t>"Avocado prices have rocketed in recent years by up to 129%, with the average national price of a single Hass avocado reaching $2.10 in 2019, almost doubling in just one year.“ </a:t>
          </a:r>
        </a:p>
        <a:p>
          <a:r>
            <a:rPr lang="en-US" sz="1050" b="0" u="none" dirty="0"/>
            <a:t>[Ash, 2019]</a:t>
          </a:r>
        </a:p>
      </dgm:t>
    </dgm:pt>
    <dgm:pt modelId="{4BF6A599-C708-4B70-8207-5E1BDF53B62A}" type="parTrans" cxnId="{E139E4DB-D7CE-4E1A-A1AD-93FF8E53D911}">
      <dgm:prSet/>
      <dgm:spPr/>
      <dgm:t>
        <a:bodyPr/>
        <a:lstStyle/>
        <a:p>
          <a:endParaRPr lang="en-US"/>
        </a:p>
      </dgm:t>
    </dgm:pt>
    <dgm:pt modelId="{DD03F0CC-F86F-4B59-8621-060A7EDDC3CD}" type="sibTrans" cxnId="{E139E4DB-D7CE-4E1A-A1AD-93FF8E53D911}">
      <dgm:prSet/>
      <dgm:spPr/>
      <dgm:t>
        <a:bodyPr/>
        <a:lstStyle/>
        <a:p>
          <a:endParaRPr lang="en-US"/>
        </a:p>
      </dgm:t>
    </dgm:pt>
    <dgm:pt modelId="{92907155-0950-4B22-BBC9-6059C7F918A9}">
      <dgm:prSet custT="1"/>
      <dgm:spPr>
        <a:solidFill>
          <a:schemeClr val="accent1">
            <a:lumMod val="50000"/>
          </a:schemeClr>
        </a:solidFill>
      </dgm:spPr>
      <dgm:t>
        <a:bodyPr/>
        <a:lstStyle/>
        <a:p>
          <a:r>
            <a:rPr lang="en-US" sz="1000" dirty="0"/>
            <a:t>According to the most recent department of agriculture weekly retail price report, the average national price of a Haas avocado was $2.10 July 5, compared to $1.17 from the July 6, 2018, report</a:t>
          </a:r>
          <a:r>
            <a:rPr lang="en-US" sz="1000" i="1" dirty="0"/>
            <a:t>.</a:t>
          </a:r>
        </a:p>
        <a:p>
          <a:r>
            <a:rPr lang="en-US" sz="1000" i="0" dirty="0"/>
            <a:t>[</a:t>
          </a:r>
          <a:r>
            <a:rPr lang="en-US" sz="1000" i="0" dirty="0" err="1"/>
            <a:t>Tyko</a:t>
          </a:r>
          <a:r>
            <a:rPr lang="en-US" sz="1000" i="0" dirty="0"/>
            <a:t>, 2019]</a:t>
          </a:r>
          <a:r>
            <a:rPr lang="en-US" sz="1000" i="1" dirty="0"/>
            <a:t>	</a:t>
          </a:r>
          <a:endParaRPr lang="en-US" sz="1000" dirty="0"/>
        </a:p>
      </dgm:t>
    </dgm:pt>
    <dgm:pt modelId="{DB01C015-E522-437F-BAC3-A5A37E087C56}" type="parTrans" cxnId="{7315CEB1-CBE9-423F-A000-107F7FF22EFE}">
      <dgm:prSet/>
      <dgm:spPr/>
      <dgm:t>
        <a:bodyPr/>
        <a:lstStyle/>
        <a:p>
          <a:endParaRPr lang="en-US"/>
        </a:p>
      </dgm:t>
    </dgm:pt>
    <dgm:pt modelId="{55CD99BF-5F56-4668-8079-7D5E9AFAB93F}" type="sibTrans" cxnId="{7315CEB1-CBE9-423F-A000-107F7FF22EFE}">
      <dgm:prSet/>
      <dgm:spPr/>
      <dgm:t>
        <a:bodyPr/>
        <a:lstStyle/>
        <a:p>
          <a:endParaRPr lang="en-US"/>
        </a:p>
      </dgm:t>
    </dgm:pt>
    <dgm:pt modelId="{834044D6-929F-46C3-93A6-381556077C71}">
      <dgm:prSet custT="1"/>
      <dgm:spPr>
        <a:solidFill>
          <a:schemeClr val="accent1">
            <a:lumMod val="50000"/>
          </a:schemeClr>
        </a:solidFill>
      </dgm:spPr>
      <dgm:t>
        <a:bodyPr/>
        <a:lstStyle/>
        <a:p>
          <a:r>
            <a:rPr lang="en-US" sz="1000" b="0" i="0" dirty="0"/>
            <a:t>The word “avocado” didn’t appear in the lexicon until the US Department of Agriculture decided that “avocado” was much more appealing than “alligator pear.” </a:t>
          </a:r>
        </a:p>
        <a:p>
          <a:r>
            <a:rPr lang="en-US" sz="1000" b="0" i="0" dirty="0"/>
            <a:t>[Wilson, 1963]</a:t>
          </a:r>
          <a:endParaRPr lang="en-US" sz="1000" dirty="0"/>
        </a:p>
      </dgm:t>
    </dgm:pt>
    <dgm:pt modelId="{F60ACFA5-6791-436E-A05D-739093171BAA}" type="parTrans" cxnId="{F14654C7-0614-4BEF-B3A4-649AA2DF525D}">
      <dgm:prSet/>
      <dgm:spPr/>
      <dgm:t>
        <a:bodyPr/>
        <a:lstStyle/>
        <a:p>
          <a:endParaRPr lang="en-US"/>
        </a:p>
      </dgm:t>
    </dgm:pt>
    <dgm:pt modelId="{C8310EF6-12DA-43B8-864B-DD621C632656}" type="sibTrans" cxnId="{F14654C7-0614-4BEF-B3A4-649AA2DF525D}">
      <dgm:prSet/>
      <dgm:spPr/>
      <dgm:t>
        <a:bodyPr/>
        <a:lstStyle/>
        <a:p>
          <a:endParaRPr lang="en-US"/>
        </a:p>
      </dgm:t>
    </dgm:pt>
    <dgm:pt modelId="{547168A6-10A7-4EB4-B9D5-88BD929CCBEA}" type="pres">
      <dgm:prSet presAssocID="{800946F0-7349-4A6A-B93E-EA685B372052}" presName="Name0" presStyleCnt="0">
        <dgm:presLayoutVars>
          <dgm:resizeHandles/>
        </dgm:presLayoutVars>
      </dgm:prSet>
      <dgm:spPr/>
    </dgm:pt>
    <dgm:pt modelId="{4B072084-840B-4246-A431-9B37C63845A6}" type="pres">
      <dgm:prSet presAssocID="{318E8B33-479A-4234-8A5F-8F8E65E4AB71}" presName="text" presStyleLbl="node1" presStyleIdx="0" presStyleCnt="3" custScaleX="148617">
        <dgm:presLayoutVars>
          <dgm:bulletEnabled val="1"/>
        </dgm:presLayoutVars>
      </dgm:prSet>
      <dgm:spPr/>
    </dgm:pt>
    <dgm:pt modelId="{01BECE94-F755-48BF-A39E-79146A472F4F}" type="pres">
      <dgm:prSet presAssocID="{DD03F0CC-F86F-4B59-8621-060A7EDDC3CD}" presName="space" presStyleCnt="0"/>
      <dgm:spPr/>
    </dgm:pt>
    <dgm:pt modelId="{3C1570C9-8CAA-4C0D-A874-BD0D06A648F5}" type="pres">
      <dgm:prSet presAssocID="{92907155-0950-4B22-BBC9-6059C7F918A9}" presName="text" presStyleLbl="node1" presStyleIdx="1" presStyleCnt="3" custScaleX="139700">
        <dgm:presLayoutVars>
          <dgm:bulletEnabled val="1"/>
        </dgm:presLayoutVars>
      </dgm:prSet>
      <dgm:spPr/>
    </dgm:pt>
    <dgm:pt modelId="{088FBF5F-3472-4733-BCE5-871D881C691D}" type="pres">
      <dgm:prSet presAssocID="{55CD99BF-5F56-4668-8079-7D5E9AFAB93F}" presName="space" presStyleCnt="0"/>
      <dgm:spPr/>
    </dgm:pt>
    <dgm:pt modelId="{5D289D05-9967-438C-9B49-5DF1E8012385}" type="pres">
      <dgm:prSet presAssocID="{834044D6-929F-46C3-93A6-381556077C71}" presName="text" presStyleLbl="node1" presStyleIdx="2" presStyleCnt="3" custScaleX="168677">
        <dgm:presLayoutVars>
          <dgm:bulletEnabled val="1"/>
        </dgm:presLayoutVars>
      </dgm:prSet>
      <dgm:spPr/>
    </dgm:pt>
  </dgm:ptLst>
  <dgm:cxnLst>
    <dgm:cxn modelId="{520B5061-B6A5-4597-9EE5-83C979B255ED}" type="presOf" srcId="{834044D6-929F-46C3-93A6-381556077C71}" destId="{5D289D05-9967-438C-9B49-5DF1E8012385}" srcOrd="0" destOrd="0" presId="urn:diagrams.loki3.com/VaryingWidthList"/>
    <dgm:cxn modelId="{ADF7977B-3F43-4827-A2F9-5730C589FCFA}" type="presOf" srcId="{318E8B33-479A-4234-8A5F-8F8E65E4AB71}" destId="{4B072084-840B-4246-A431-9B37C63845A6}" srcOrd="0" destOrd="0" presId="urn:diagrams.loki3.com/VaryingWidthList"/>
    <dgm:cxn modelId="{3CFD978E-E30B-4378-9A06-6D31EC7EBC6C}" type="presOf" srcId="{92907155-0950-4B22-BBC9-6059C7F918A9}" destId="{3C1570C9-8CAA-4C0D-A874-BD0D06A648F5}" srcOrd="0" destOrd="0" presId="urn:diagrams.loki3.com/VaryingWidthList"/>
    <dgm:cxn modelId="{2BC25A8F-2AF7-499A-A419-F501B77A0567}" type="presOf" srcId="{800946F0-7349-4A6A-B93E-EA685B372052}" destId="{547168A6-10A7-4EB4-B9D5-88BD929CCBEA}" srcOrd="0" destOrd="0" presId="urn:diagrams.loki3.com/VaryingWidthList"/>
    <dgm:cxn modelId="{7315CEB1-CBE9-423F-A000-107F7FF22EFE}" srcId="{800946F0-7349-4A6A-B93E-EA685B372052}" destId="{92907155-0950-4B22-BBC9-6059C7F918A9}" srcOrd="1" destOrd="0" parTransId="{DB01C015-E522-437F-BAC3-A5A37E087C56}" sibTransId="{55CD99BF-5F56-4668-8079-7D5E9AFAB93F}"/>
    <dgm:cxn modelId="{F14654C7-0614-4BEF-B3A4-649AA2DF525D}" srcId="{800946F0-7349-4A6A-B93E-EA685B372052}" destId="{834044D6-929F-46C3-93A6-381556077C71}" srcOrd="2" destOrd="0" parTransId="{F60ACFA5-6791-436E-A05D-739093171BAA}" sibTransId="{C8310EF6-12DA-43B8-864B-DD621C632656}"/>
    <dgm:cxn modelId="{E139E4DB-D7CE-4E1A-A1AD-93FF8E53D911}" srcId="{800946F0-7349-4A6A-B93E-EA685B372052}" destId="{318E8B33-479A-4234-8A5F-8F8E65E4AB71}" srcOrd="0" destOrd="0" parTransId="{4BF6A599-C708-4B70-8207-5E1BDF53B62A}" sibTransId="{DD03F0CC-F86F-4B59-8621-060A7EDDC3CD}"/>
    <dgm:cxn modelId="{82A0C0C4-F352-4085-867E-B39DF8FC9B23}" type="presParOf" srcId="{547168A6-10A7-4EB4-B9D5-88BD929CCBEA}" destId="{4B072084-840B-4246-A431-9B37C63845A6}" srcOrd="0" destOrd="0" presId="urn:diagrams.loki3.com/VaryingWidthList"/>
    <dgm:cxn modelId="{51E56775-7227-4AA7-AF35-84FA642DB0E7}" type="presParOf" srcId="{547168A6-10A7-4EB4-B9D5-88BD929CCBEA}" destId="{01BECE94-F755-48BF-A39E-79146A472F4F}" srcOrd="1" destOrd="0" presId="urn:diagrams.loki3.com/VaryingWidthList"/>
    <dgm:cxn modelId="{DDC3BC1F-32E7-4913-9BFA-67D97AF192FB}" type="presParOf" srcId="{547168A6-10A7-4EB4-B9D5-88BD929CCBEA}" destId="{3C1570C9-8CAA-4C0D-A874-BD0D06A648F5}" srcOrd="2" destOrd="0" presId="urn:diagrams.loki3.com/VaryingWidthList"/>
    <dgm:cxn modelId="{1D5DA69B-56A4-4E82-AF60-23B0ABA9BCEF}" type="presParOf" srcId="{547168A6-10A7-4EB4-B9D5-88BD929CCBEA}" destId="{088FBF5F-3472-4733-BCE5-871D881C691D}" srcOrd="3" destOrd="0" presId="urn:diagrams.loki3.com/VaryingWidthList"/>
    <dgm:cxn modelId="{03433B67-B1A1-4816-B6DF-63794E535D3B}" type="presParOf" srcId="{547168A6-10A7-4EB4-B9D5-88BD929CCBEA}" destId="{5D289D05-9967-438C-9B49-5DF1E8012385}" srcOrd="4" destOrd="0" presId="urn:diagrams.loki3.com/VaryingWidth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8F078E-6DC5-44B7-B625-3D456E07FB7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1BC84583-BE0B-44C3-A5D8-6ADBCF740A4C}">
      <dgm:prSet phldrT="[Text]" custT="1"/>
      <dgm:spPr>
        <a:solidFill>
          <a:schemeClr val="accent1">
            <a:lumMod val="20000"/>
            <a:lumOff val="80000"/>
          </a:schemeClr>
        </a:solidFill>
      </dgm:spPr>
      <dgm:t>
        <a:bodyPr/>
        <a:lstStyle/>
        <a:p>
          <a:r>
            <a:rPr lang="en-US" sz="1400" b="1" dirty="0">
              <a:solidFill>
                <a:schemeClr val="accent2">
                  <a:lumMod val="50000"/>
                </a:schemeClr>
              </a:solidFill>
            </a:rPr>
            <a:t>Seasons</a:t>
          </a:r>
          <a:r>
            <a:rPr lang="en-US" sz="800" b="1" dirty="0"/>
            <a:t> </a:t>
          </a:r>
          <a:r>
            <a:rPr lang="en-US" sz="800" dirty="0">
              <a:solidFill>
                <a:schemeClr val="accent1">
                  <a:lumMod val="75000"/>
                </a:schemeClr>
              </a:solidFill>
            </a:rPr>
            <a:t>-</a:t>
          </a:r>
          <a:r>
            <a:rPr lang="en-US" sz="1000" dirty="0">
              <a:solidFill>
                <a:schemeClr val="accent1">
                  <a:lumMod val="75000"/>
                </a:schemeClr>
              </a:solidFill>
            </a:rPr>
            <a:t> Seasons are a HUGE reasons price fluctuate. However, Avocado season is primarily year-round! Most Avocados come from California or Mexico as export data showed. California’s growing season is from February to September. Mexico harvests and grows all year long. Looking at this seasonal fact may be a reason why we see prices peek during the spring, fall, or winter!</a:t>
          </a:r>
          <a:endParaRPr lang="en-US" sz="800" dirty="0">
            <a:solidFill>
              <a:schemeClr val="accent1">
                <a:lumMod val="75000"/>
              </a:schemeClr>
            </a:solidFill>
          </a:endParaRPr>
        </a:p>
      </dgm:t>
    </dgm:pt>
    <dgm:pt modelId="{AC0459E9-2531-48CD-9E3C-668AB1D1438E}" type="parTrans" cxnId="{ED54F3BD-9644-42DE-89FB-48BCBE9D790D}">
      <dgm:prSet/>
      <dgm:spPr/>
      <dgm:t>
        <a:bodyPr/>
        <a:lstStyle/>
        <a:p>
          <a:endParaRPr lang="en-US"/>
        </a:p>
      </dgm:t>
    </dgm:pt>
    <dgm:pt modelId="{B721E14A-D449-4EF8-8906-20A3B54ECBC1}" type="sibTrans" cxnId="{ED54F3BD-9644-42DE-89FB-48BCBE9D790D}">
      <dgm:prSet/>
      <dgm:spPr/>
      <dgm:t>
        <a:bodyPr/>
        <a:lstStyle/>
        <a:p>
          <a:endParaRPr lang="en-US"/>
        </a:p>
      </dgm:t>
    </dgm:pt>
    <dgm:pt modelId="{C3F14E23-A20B-4719-8125-DCF530E568E9}">
      <dgm:prSet phldrT="[Text]" custT="1"/>
      <dgm:spPr>
        <a:solidFill>
          <a:schemeClr val="accent1">
            <a:lumMod val="75000"/>
          </a:schemeClr>
        </a:solidFill>
      </dgm:spPr>
      <dgm:t>
        <a:bodyPr/>
        <a:lstStyle/>
        <a:p>
          <a:r>
            <a:rPr lang="en-US" sz="1400" b="1" dirty="0">
              <a:solidFill>
                <a:schemeClr val="accent2">
                  <a:lumMod val="50000"/>
                </a:schemeClr>
              </a:solidFill>
            </a:rPr>
            <a:t>Trade</a:t>
          </a:r>
          <a:r>
            <a:rPr lang="en-US" sz="1000" dirty="0"/>
            <a:t> - </a:t>
          </a:r>
          <a:r>
            <a:rPr lang="en-US" sz="1000" dirty="0">
              <a:solidFill>
                <a:schemeClr val="accent1">
                  <a:lumMod val="20000"/>
                  <a:lumOff val="80000"/>
                </a:schemeClr>
              </a:solidFill>
            </a:rPr>
            <a:t>As the government renegotiates specific trade deals, Avocados could take a hit. Imposing tariffs on imported Avocados would not only raise the product price for suppliers, but it would also increase the cost for consumers too. In addition, trade deals could involve seasonal restrictions that would impact the supply and demand, and ultimately raise avocado prices. </a:t>
          </a:r>
        </a:p>
      </dgm:t>
    </dgm:pt>
    <dgm:pt modelId="{9131FF1A-4F7C-48C6-B59D-CCE74FE5B4FC}" type="parTrans" cxnId="{7AB51F84-67A4-444D-9898-9F4C55487D03}">
      <dgm:prSet/>
      <dgm:spPr/>
      <dgm:t>
        <a:bodyPr/>
        <a:lstStyle/>
        <a:p>
          <a:endParaRPr lang="en-US"/>
        </a:p>
      </dgm:t>
    </dgm:pt>
    <dgm:pt modelId="{AEBA92B4-D425-4042-B36C-5E54D69D5411}" type="sibTrans" cxnId="{7AB51F84-67A4-444D-9898-9F4C55487D03}">
      <dgm:prSet/>
      <dgm:spPr/>
      <dgm:t>
        <a:bodyPr/>
        <a:lstStyle/>
        <a:p>
          <a:endParaRPr lang="en-US"/>
        </a:p>
      </dgm:t>
    </dgm:pt>
    <dgm:pt modelId="{87B263C2-C9F1-43B0-A471-BE57F8F2E0A5}">
      <dgm:prSet phldrT="[Text]" custT="1"/>
      <dgm:spPr/>
      <dgm:t>
        <a:bodyPr/>
        <a:lstStyle/>
        <a:p>
          <a:pPr algn="l"/>
          <a:r>
            <a:rPr lang="en-US" sz="1200" b="1" dirty="0">
              <a:solidFill>
                <a:schemeClr val="accent2">
                  <a:lumMod val="50000"/>
                </a:schemeClr>
              </a:solidFill>
            </a:rPr>
            <a:t>Drought, Heavy Rains, and Fire </a:t>
          </a:r>
          <a:r>
            <a:rPr lang="en-US" sz="800" dirty="0"/>
            <a:t>- </a:t>
          </a:r>
          <a:r>
            <a:rPr lang="en-US" sz="1000" dirty="0">
              <a:solidFill>
                <a:schemeClr val="accent1">
                  <a:lumMod val="20000"/>
                  <a:lumOff val="80000"/>
                </a:schemeClr>
              </a:solidFill>
            </a:rPr>
            <a:t>In addition to excessive heat, drought can also impact crop supply and cause prices to soar. While most of California is no longer in a drought, 44% of the state still sees drought conditions. That said, the drought has had little impact on this year’s produce and was more of a concern in year’s past. Drought followed by heavy rains can also impact avocado supply. In recent years, California has seen some heavy rainfall during the winter months, which has ultimately affected the price of avocados.</a:t>
          </a:r>
        </a:p>
      </dgm:t>
    </dgm:pt>
    <dgm:pt modelId="{B9F52998-469B-4A64-8374-0F08EB486094}" type="parTrans" cxnId="{4B15CE18-7681-484A-98F5-BD2A32E709F7}">
      <dgm:prSet/>
      <dgm:spPr/>
      <dgm:t>
        <a:bodyPr/>
        <a:lstStyle/>
        <a:p>
          <a:endParaRPr lang="en-US"/>
        </a:p>
      </dgm:t>
    </dgm:pt>
    <dgm:pt modelId="{A4CD8CBA-4B26-403F-9847-75FB2BDAF926}" type="sibTrans" cxnId="{4B15CE18-7681-484A-98F5-BD2A32E709F7}">
      <dgm:prSet/>
      <dgm:spPr/>
      <dgm:t>
        <a:bodyPr/>
        <a:lstStyle/>
        <a:p>
          <a:endParaRPr lang="en-US"/>
        </a:p>
      </dgm:t>
    </dgm:pt>
    <dgm:pt modelId="{F2CBCC8B-A8A7-4E7A-A536-EA207D99CE93}">
      <dgm:prSet custT="1"/>
      <dgm:spPr>
        <a:solidFill>
          <a:schemeClr val="accent1">
            <a:lumMod val="40000"/>
            <a:lumOff val="60000"/>
          </a:schemeClr>
        </a:solidFill>
      </dgm:spPr>
      <dgm:t>
        <a:bodyPr/>
        <a:lstStyle/>
        <a:p>
          <a:r>
            <a:rPr lang="en-US" sz="1200" b="1" dirty="0">
              <a:solidFill>
                <a:schemeClr val="accent2">
                  <a:lumMod val="50000"/>
                </a:schemeClr>
              </a:solidFill>
            </a:rPr>
            <a:t>Excessive Heat </a:t>
          </a:r>
          <a:r>
            <a:rPr lang="en-US" sz="800" dirty="0">
              <a:solidFill>
                <a:schemeClr val="accent1">
                  <a:lumMod val="75000"/>
                </a:schemeClr>
              </a:solidFill>
            </a:rPr>
            <a:t>- </a:t>
          </a:r>
          <a:r>
            <a:rPr lang="en-US" sz="1000" dirty="0">
              <a:solidFill>
                <a:schemeClr val="accent1">
                  <a:lumMod val="50000"/>
                </a:schemeClr>
              </a:solidFill>
            </a:rPr>
            <a:t>Heat ties into seasons in a way but what this fact is focusing on is heat waves. In 2016, a massive heat wave which affect California and Mexico contributed to the high cost of Avocados for ALL of 2017. [Quinn, 2018] This weather information helps shine a light on why some of our prices were shooting up during 2017!</a:t>
          </a:r>
        </a:p>
      </dgm:t>
    </dgm:pt>
    <dgm:pt modelId="{A1F25BDF-B996-4C9D-B881-C7A051E42175}" type="parTrans" cxnId="{828DC852-42BA-4909-BD0B-C60DA2B3ECCE}">
      <dgm:prSet/>
      <dgm:spPr/>
      <dgm:t>
        <a:bodyPr/>
        <a:lstStyle/>
        <a:p>
          <a:endParaRPr lang="en-US"/>
        </a:p>
      </dgm:t>
    </dgm:pt>
    <dgm:pt modelId="{D4AD0FDE-F47C-40DF-920A-08D5414496B1}" type="sibTrans" cxnId="{828DC852-42BA-4909-BD0B-C60DA2B3ECCE}">
      <dgm:prSet/>
      <dgm:spPr/>
      <dgm:t>
        <a:bodyPr/>
        <a:lstStyle/>
        <a:p>
          <a:endParaRPr lang="en-US"/>
        </a:p>
      </dgm:t>
    </dgm:pt>
    <dgm:pt modelId="{F00CECB9-6022-4152-9616-A4F56BA3F00D}">
      <dgm:prSet phldrT="[Text]" custT="1"/>
      <dgm:spPr>
        <a:solidFill>
          <a:srgbClr val="EAF8D0"/>
        </a:solidFill>
      </dgm:spPr>
      <dgm:t>
        <a:bodyPr/>
        <a:lstStyle/>
        <a:p>
          <a:pPr algn="ctr"/>
          <a:r>
            <a:rPr lang="en-US" sz="1500" dirty="0">
              <a:solidFill>
                <a:schemeClr val="accent1">
                  <a:lumMod val="50000"/>
                </a:schemeClr>
              </a:solidFill>
            </a:rPr>
            <a:t>Now that we see time of year and type can affect prices. </a:t>
          </a:r>
        </a:p>
        <a:p>
          <a:pPr algn="ctr"/>
          <a:r>
            <a:rPr lang="en-US" sz="1500" dirty="0">
              <a:solidFill>
                <a:schemeClr val="accent1">
                  <a:lumMod val="50000"/>
                </a:schemeClr>
              </a:solidFill>
            </a:rPr>
            <a:t>What else could be playing into all this data?</a:t>
          </a:r>
        </a:p>
      </dgm:t>
    </dgm:pt>
    <dgm:pt modelId="{3566891F-7678-469B-BA7A-F777B2737820}" type="parTrans" cxnId="{052E67D7-8AA9-432A-8A13-8B7D7612716C}">
      <dgm:prSet/>
      <dgm:spPr/>
      <dgm:t>
        <a:bodyPr/>
        <a:lstStyle/>
        <a:p>
          <a:endParaRPr lang="en-US"/>
        </a:p>
      </dgm:t>
    </dgm:pt>
    <dgm:pt modelId="{9C86C071-5B6F-425D-80B6-A83E890814CB}" type="sibTrans" cxnId="{052E67D7-8AA9-432A-8A13-8B7D7612716C}">
      <dgm:prSet/>
      <dgm:spPr/>
      <dgm:t>
        <a:bodyPr/>
        <a:lstStyle/>
        <a:p>
          <a:endParaRPr lang="en-US"/>
        </a:p>
      </dgm:t>
    </dgm:pt>
    <dgm:pt modelId="{06532859-66E6-4EAC-9F77-D3D831F1AFD5}">
      <dgm:prSet phldrT="[Text]" custT="1"/>
      <dgm:spPr>
        <a:solidFill>
          <a:schemeClr val="accent1">
            <a:lumMod val="75000"/>
          </a:schemeClr>
        </a:solidFill>
      </dgm:spPr>
      <dgm:t>
        <a:bodyPr/>
        <a:lstStyle/>
        <a:p>
          <a:endParaRPr lang="en-US"/>
        </a:p>
      </dgm:t>
    </dgm:pt>
    <dgm:pt modelId="{042A2777-297F-431B-8B24-D0C9ACF33BD0}" type="parTrans" cxnId="{C2EAAE7D-3C0F-4B79-A652-ECF9AF4BB8D4}">
      <dgm:prSet/>
      <dgm:spPr/>
      <dgm:t>
        <a:bodyPr/>
        <a:lstStyle/>
        <a:p>
          <a:endParaRPr lang="en-US"/>
        </a:p>
      </dgm:t>
    </dgm:pt>
    <dgm:pt modelId="{A5FC3278-94DD-48E5-841C-85180DDFBD5E}" type="sibTrans" cxnId="{C2EAAE7D-3C0F-4B79-A652-ECF9AF4BB8D4}">
      <dgm:prSet/>
      <dgm:spPr/>
      <dgm:t>
        <a:bodyPr/>
        <a:lstStyle/>
        <a:p>
          <a:endParaRPr lang="en-US"/>
        </a:p>
      </dgm:t>
    </dgm:pt>
    <dgm:pt modelId="{1CC0D48F-24D7-40DB-9C91-BF16D1DE762A}">
      <dgm:prSet/>
      <dgm:spPr/>
      <dgm:t>
        <a:bodyPr/>
        <a:lstStyle/>
        <a:p>
          <a:endParaRPr lang="en-US"/>
        </a:p>
      </dgm:t>
    </dgm:pt>
    <dgm:pt modelId="{4C0DAFD6-08DA-477B-83D2-BD4548E68489}" type="parTrans" cxnId="{926FD202-C7F5-4A09-A996-0AD4A544549D}">
      <dgm:prSet/>
      <dgm:spPr/>
      <dgm:t>
        <a:bodyPr/>
        <a:lstStyle/>
        <a:p>
          <a:endParaRPr lang="en-US"/>
        </a:p>
      </dgm:t>
    </dgm:pt>
    <dgm:pt modelId="{98F5AB51-F0B7-4EBA-B135-1D3B32152F30}" type="sibTrans" cxnId="{926FD202-C7F5-4A09-A996-0AD4A544549D}">
      <dgm:prSet/>
      <dgm:spPr/>
      <dgm:t>
        <a:bodyPr/>
        <a:lstStyle/>
        <a:p>
          <a:endParaRPr lang="en-US"/>
        </a:p>
      </dgm:t>
    </dgm:pt>
    <dgm:pt modelId="{55B231EC-01F5-45B5-AEED-8ADB6B0CB9D5}" type="pres">
      <dgm:prSet presAssocID="{368F078E-6DC5-44B7-B625-3D456E07FB71}" presName="outerComposite" presStyleCnt="0">
        <dgm:presLayoutVars>
          <dgm:chMax val="5"/>
          <dgm:dir/>
          <dgm:resizeHandles val="exact"/>
        </dgm:presLayoutVars>
      </dgm:prSet>
      <dgm:spPr/>
    </dgm:pt>
    <dgm:pt modelId="{478FE7CC-6CE7-4ABA-983C-75F99CB34E35}" type="pres">
      <dgm:prSet presAssocID="{368F078E-6DC5-44B7-B625-3D456E07FB71}" presName="dummyMaxCanvas" presStyleCnt="0">
        <dgm:presLayoutVars/>
      </dgm:prSet>
      <dgm:spPr/>
    </dgm:pt>
    <dgm:pt modelId="{181366C1-8B43-4180-8480-39549A56A34B}" type="pres">
      <dgm:prSet presAssocID="{368F078E-6DC5-44B7-B625-3D456E07FB71}" presName="FiveNodes_1" presStyleLbl="node1" presStyleIdx="0" presStyleCnt="5">
        <dgm:presLayoutVars>
          <dgm:bulletEnabled val="1"/>
        </dgm:presLayoutVars>
      </dgm:prSet>
      <dgm:spPr/>
    </dgm:pt>
    <dgm:pt modelId="{ABA397A1-A9F0-4B2E-AE82-8F0A5A772111}" type="pres">
      <dgm:prSet presAssocID="{368F078E-6DC5-44B7-B625-3D456E07FB71}" presName="FiveNodes_2" presStyleLbl="node1" presStyleIdx="1" presStyleCnt="5">
        <dgm:presLayoutVars>
          <dgm:bulletEnabled val="1"/>
        </dgm:presLayoutVars>
      </dgm:prSet>
      <dgm:spPr/>
    </dgm:pt>
    <dgm:pt modelId="{778418D5-A9DE-4103-9EF2-8D361E29589A}" type="pres">
      <dgm:prSet presAssocID="{368F078E-6DC5-44B7-B625-3D456E07FB71}" presName="FiveNodes_3" presStyleLbl="node1" presStyleIdx="2" presStyleCnt="5">
        <dgm:presLayoutVars>
          <dgm:bulletEnabled val="1"/>
        </dgm:presLayoutVars>
      </dgm:prSet>
      <dgm:spPr/>
    </dgm:pt>
    <dgm:pt modelId="{57D93DC0-E460-43CB-BA2A-926D7E18FD75}" type="pres">
      <dgm:prSet presAssocID="{368F078E-6DC5-44B7-B625-3D456E07FB71}" presName="FiveNodes_4" presStyleLbl="node1" presStyleIdx="3" presStyleCnt="5">
        <dgm:presLayoutVars>
          <dgm:bulletEnabled val="1"/>
        </dgm:presLayoutVars>
      </dgm:prSet>
      <dgm:spPr/>
    </dgm:pt>
    <dgm:pt modelId="{987CC11B-6252-4D80-9C5F-E35C017C7333}" type="pres">
      <dgm:prSet presAssocID="{368F078E-6DC5-44B7-B625-3D456E07FB71}" presName="FiveNodes_5" presStyleLbl="node1" presStyleIdx="4" presStyleCnt="5">
        <dgm:presLayoutVars>
          <dgm:bulletEnabled val="1"/>
        </dgm:presLayoutVars>
      </dgm:prSet>
      <dgm:spPr/>
    </dgm:pt>
    <dgm:pt modelId="{0E7E77DB-3D72-4889-94E5-26AA77F17C7F}" type="pres">
      <dgm:prSet presAssocID="{368F078E-6DC5-44B7-B625-3D456E07FB71}" presName="FiveConn_1-2" presStyleLbl="fgAccFollowNode1" presStyleIdx="0" presStyleCnt="4">
        <dgm:presLayoutVars>
          <dgm:bulletEnabled val="1"/>
        </dgm:presLayoutVars>
      </dgm:prSet>
      <dgm:spPr/>
    </dgm:pt>
    <dgm:pt modelId="{87197920-72BD-42E6-A8C1-72583F8F0FF5}" type="pres">
      <dgm:prSet presAssocID="{368F078E-6DC5-44B7-B625-3D456E07FB71}" presName="FiveConn_2-3" presStyleLbl="fgAccFollowNode1" presStyleIdx="1" presStyleCnt="4">
        <dgm:presLayoutVars>
          <dgm:bulletEnabled val="1"/>
        </dgm:presLayoutVars>
      </dgm:prSet>
      <dgm:spPr/>
    </dgm:pt>
    <dgm:pt modelId="{DFAEE2FB-FB5F-4D19-99CA-82CC8DCA838C}" type="pres">
      <dgm:prSet presAssocID="{368F078E-6DC5-44B7-B625-3D456E07FB71}" presName="FiveConn_3-4" presStyleLbl="fgAccFollowNode1" presStyleIdx="2" presStyleCnt="4">
        <dgm:presLayoutVars>
          <dgm:bulletEnabled val="1"/>
        </dgm:presLayoutVars>
      </dgm:prSet>
      <dgm:spPr/>
    </dgm:pt>
    <dgm:pt modelId="{B68B132C-3869-4053-A47A-A78BF1B71A39}" type="pres">
      <dgm:prSet presAssocID="{368F078E-6DC5-44B7-B625-3D456E07FB71}" presName="FiveConn_4-5" presStyleLbl="fgAccFollowNode1" presStyleIdx="3" presStyleCnt="4">
        <dgm:presLayoutVars>
          <dgm:bulletEnabled val="1"/>
        </dgm:presLayoutVars>
      </dgm:prSet>
      <dgm:spPr/>
    </dgm:pt>
    <dgm:pt modelId="{D122800B-4254-4C9B-851B-504E3A3E9A7F}" type="pres">
      <dgm:prSet presAssocID="{368F078E-6DC5-44B7-B625-3D456E07FB71}" presName="FiveNodes_1_text" presStyleLbl="node1" presStyleIdx="4" presStyleCnt="5">
        <dgm:presLayoutVars>
          <dgm:bulletEnabled val="1"/>
        </dgm:presLayoutVars>
      </dgm:prSet>
      <dgm:spPr/>
    </dgm:pt>
    <dgm:pt modelId="{CC3AAA25-5C7B-48E7-AB3A-95B2C11AEFC4}" type="pres">
      <dgm:prSet presAssocID="{368F078E-6DC5-44B7-B625-3D456E07FB71}" presName="FiveNodes_2_text" presStyleLbl="node1" presStyleIdx="4" presStyleCnt="5">
        <dgm:presLayoutVars>
          <dgm:bulletEnabled val="1"/>
        </dgm:presLayoutVars>
      </dgm:prSet>
      <dgm:spPr/>
    </dgm:pt>
    <dgm:pt modelId="{030A712B-4C8F-47DC-998A-716E4D2B6BE1}" type="pres">
      <dgm:prSet presAssocID="{368F078E-6DC5-44B7-B625-3D456E07FB71}" presName="FiveNodes_3_text" presStyleLbl="node1" presStyleIdx="4" presStyleCnt="5">
        <dgm:presLayoutVars>
          <dgm:bulletEnabled val="1"/>
        </dgm:presLayoutVars>
      </dgm:prSet>
      <dgm:spPr/>
    </dgm:pt>
    <dgm:pt modelId="{9CF8158C-9F22-48A4-BB53-C07D61654FAB}" type="pres">
      <dgm:prSet presAssocID="{368F078E-6DC5-44B7-B625-3D456E07FB71}" presName="FiveNodes_4_text" presStyleLbl="node1" presStyleIdx="4" presStyleCnt="5">
        <dgm:presLayoutVars>
          <dgm:bulletEnabled val="1"/>
        </dgm:presLayoutVars>
      </dgm:prSet>
      <dgm:spPr/>
    </dgm:pt>
    <dgm:pt modelId="{A496FC53-C1F8-4433-8F95-DFD8D1925DB7}" type="pres">
      <dgm:prSet presAssocID="{368F078E-6DC5-44B7-B625-3D456E07FB71}" presName="FiveNodes_5_text" presStyleLbl="node1" presStyleIdx="4" presStyleCnt="5">
        <dgm:presLayoutVars>
          <dgm:bulletEnabled val="1"/>
        </dgm:presLayoutVars>
      </dgm:prSet>
      <dgm:spPr/>
    </dgm:pt>
  </dgm:ptLst>
  <dgm:cxnLst>
    <dgm:cxn modelId="{926FD202-C7F5-4A09-A996-0AD4A544549D}" srcId="{368F078E-6DC5-44B7-B625-3D456E07FB71}" destId="{1CC0D48F-24D7-40DB-9C91-BF16D1DE762A}" srcOrd="6" destOrd="0" parTransId="{4C0DAFD6-08DA-477B-83D2-BD4548E68489}" sibTransId="{98F5AB51-F0B7-4EBA-B135-1D3B32152F30}"/>
    <dgm:cxn modelId="{090DDB03-A6F4-44D8-8949-EEA963D3220C}" type="presOf" srcId="{1BC84583-BE0B-44C3-A5D8-6ADBCF740A4C}" destId="{ABA397A1-A9F0-4B2E-AE82-8F0A5A772111}" srcOrd="0" destOrd="0" presId="urn:microsoft.com/office/officeart/2005/8/layout/vProcess5"/>
    <dgm:cxn modelId="{EFA3FE07-F0E6-4F4D-8A7A-9AB83E63C7A2}" type="presOf" srcId="{B721E14A-D449-4EF8-8906-20A3B54ECBC1}" destId="{87197920-72BD-42E6-A8C1-72583F8F0FF5}" srcOrd="0" destOrd="0" presId="urn:microsoft.com/office/officeart/2005/8/layout/vProcess5"/>
    <dgm:cxn modelId="{4B15CE18-7681-484A-98F5-BD2A32E709F7}" srcId="{368F078E-6DC5-44B7-B625-3D456E07FB71}" destId="{87B263C2-C9F1-43B0-A471-BE57F8F2E0A5}" srcOrd="3" destOrd="0" parTransId="{B9F52998-469B-4A64-8374-0F08EB486094}" sibTransId="{A4CD8CBA-4B26-403F-9847-75FB2BDAF926}"/>
    <dgm:cxn modelId="{E678061F-461D-4874-BD07-454B43ABFB18}" type="presOf" srcId="{9C86C071-5B6F-425D-80B6-A83E890814CB}" destId="{0E7E77DB-3D72-4889-94E5-26AA77F17C7F}" srcOrd="0" destOrd="0" presId="urn:microsoft.com/office/officeart/2005/8/layout/vProcess5"/>
    <dgm:cxn modelId="{0C46D249-D24A-4FA2-8D55-CA103D94A49B}" type="presOf" srcId="{F2CBCC8B-A8A7-4E7A-A536-EA207D99CE93}" destId="{030A712B-4C8F-47DC-998A-716E4D2B6BE1}" srcOrd="1" destOrd="0" presId="urn:microsoft.com/office/officeart/2005/8/layout/vProcess5"/>
    <dgm:cxn modelId="{828DC852-42BA-4909-BD0B-C60DA2B3ECCE}" srcId="{368F078E-6DC5-44B7-B625-3D456E07FB71}" destId="{F2CBCC8B-A8A7-4E7A-A536-EA207D99CE93}" srcOrd="2" destOrd="0" parTransId="{A1F25BDF-B996-4C9D-B881-C7A051E42175}" sibTransId="{D4AD0FDE-F47C-40DF-920A-08D5414496B1}"/>
    <dgm:cxn modelId="{0C5A2569-F131-4992-90C0-4A2EF4A44848}" type="presOf" srcId="{F2CBCC8B-A8A7-4E7A-A536-EA207D99CE93}" destId="{778418D5-A9DE-4103-9EF2-8D361E29589A}" srcOrd="0" destOrd="0" presId="urn:microsoft.com/office/officeart/2005/8/layout/vProcess5"/>
    <dgm:cxn modelId="{78D8146D-FB13-498E-934B-70A4C30C6D8B}" type="presOf" srcId="{1BC84583-BE0B-44C3-A5D8-6ADBCF740A4C}" destId="{CC3AAA25-5C7B-48E7-AB3A-95B2C11AEFC4}" srcOrd="1" destOrd="0" presId="urn:microsoft.com/office/officeart/2005/8/layout/vProcess5"/>
    <dgm:cxn modelId="{FA14AB6F-E3B8-4ED0-99CA-A00ED48B4752}" type="presOf" srcId="{F00CECB9-6022-4152-9616-A4F56BA3F00D}" destId="{181366C1-8B43-4180-8480-39549A56A34B}" srcOrd="0" destOrd="0" presId="urn:microsoft.com/office/officeart/2005/8/layout/vProcess5"/>
    <dgm:cxn modelId="{EB371372-EC0D-4D71-9B16-AE52AFC08B8D}" type="presOf" srcId="{D4AD0FDE-F47C-40DF-920A-08D5414496B1}" destId="{DFAEE2FB-FB5F-4D19-99CA-82CC8DCA838C}" srcOrd="0" destOrd="0" presId="urn:microsoft.com/office/officeart/2005/8/layout/vProcess5"/>
    <dgm:cxn modelId="{E2A6DC7C-EF21-4428-ABB9-F7A3C33DBFEA}" type="presOf" srcId="{368F078E-6DC5-44B7-B625-3D456E07FB71}" destId="{55B231EC-01F5-45B5-AEED-8ADB6B0CB9D5}" srcOrd="0" destOrd="0" presId="urn:microsoft.com/office/officeart/2005/8/layout/vProcess5"/>
    <dgm:cxn modelId="{C2EAAE7D-3C0F-4B79-A652-ECF9AF4BB8D4}" srcId="{368F078E-6DC5-44B7-B625-3D456E07FB71}" destId="{06532859-66E6-4EAC-9F77-D3D831F1AFD5}" srcOrd="5" destOrd="0" parTransId="{042A2777-297F-431B-8B24-D0C9ACF33BD0}" sibTransId="{A5FC3278-94DD-48E5-841C-85180DDFBD5E}"/>
    <dgm:cxn modelId="{7AB51F84-67A4-444D-9898-9F4C55487D03}" srcId="{368F078E-6DC5-44B7-B625-3D456E07FB71}" destId="{C3F14E23-A20B-4719-8125-DCF530E568E9}" srcOrd="4" destOrd="0" parTransId="{9131FF1A-4F7C-48C6-B59D-CCE74FE5B4FC}" sibTransId="{AEBA92B4-D425-4042-B36C-5E54D69D5411}"/>
    <dgm:cxn modelId="{FB1BBE94-DD87-4C17-831E-F81A168C1C43}" type="presOf" srcId="{87B263C2-C9F1-43B0-A471-BE57F8F2E0A5}" destId="{9CF8158C-9F22-48A4-BB53-C07D61654FAB}" srcOrd="1" destOrd="0" presId="urn:microsoft.com/office/officeart/2005/8/layout/vProcess5"/>
    <dgm:cxn modelId="{53BCC09E-A5F1-4C8E-85B6-8BA677C8DAA7}" type="presOf" srcId="{C3F14E23-A20B-4719-8125-DCF530E568E9}" destId="{A496FC53-C1F8-4433-8F95-DFD8D1925DB7}" srcOrd="1" destOrd="0" presId="urn:microsoft.com/office/officeart/2005/8/layout/vProcess5"/>
    <dgm:cxn modelId="{10E24DAD-9FE8-4AA9-9CEE-161D053F057E}" type="presOf" srcId="{C3F14E23-A20B-4719-8125-DCF530E568E9}" destId="{987CC11B-6252-4D80-9C5F-E35C017C7333}" srcOrd="0" destOrd="0" presId="urn:microsoft.com/office/officeart/2005/8/layout/vProcess5"/>
    <dgm:cxn modelId="{59799AAE-A936-4EE7-9DA1-8073F52159DD}" type="presOf" srcId="{87B263C2-C9F1-43B0-A471-BE57F8F2E0A5}" destId="{57D93DC0-E460-43CB-BA2A-926D7E18FD75}" srcOrd="0" destOrd="0" presId="urn:microsoft.com/office/officeart/2005/8/layout/vProcess5"/>
    <dgm:cxn modelId="{ED54F3BD-9644-42DE-89FB-48BCBE9D790D}" srcId="{368F078E-6DC5-44B7-B625-3D456E07FB71}" destId="{1BC84583-BE0B-44C3-A5D8-6ADBCF740A4C}" srcOrd="1" destOrd="0" parTransId="{AC0459E9-2531-48CD-9E3C-668AB1D1438E}" sibTransId="{B721E14A-D449-4EF8-8906-20A3B54ECBC1}"/>
    <dgm:cxn modelId="{4F8D2FC0-6588-46B3-A794-E615845E76BE}" type="presOf" srcId="{A4CD8CBA-4B26-403F-9847-75FB2BDAF926}" destId="{B68B132C-3869-4053-A47A-A78BF1B71A39}" srcOrd="0" destOrd="0" presId="urn:microsoft.com/office/officeart/2005/8/layout/vProcess5"/>
    <dgm:cxn modelId="{1F097CC6-3519-4ADE-A7DF-A3D2C5F3BB40}" type="presOf" srcId="{F00CECB9-6022-4152-9616-A4F56BA3F00D}" destId="{D122800B-4254-4C9B-851B-504E3A3E9A7F}" srcOrd="1" destOrd="0" presId="urn:microsoft.com/office/officeart/2005/8/layout/vProcess5"/>
    <dgm:cxn modelId="{052E67D7-8AA9-432A-8A13-8B7D7612716C}" srcId="{368F078E-6DC5-44B7-B625-3D456E07FB71}" destId="{F00CECB9-6022-4152-9616-A4F56BA3F00D}" srcOrd="0" destOrd="0" parTransId="{3566891F-7678-469B-BA7A-F777B2737820}" sibTransId="{9C86C071-5B6F-425D-80B6-A83E890814CB}"/>
    <dgm:cxn modelId="{5D149F1A-1A57-4250-9434-6081EAB3138A}" type="presParOf" srcId="{55B231EC-01F5-45B5-AEED-8ADB6B0CB9D5}" destId="{478FE7CC-6CE7-4ABA-983C-75F99CB34E35}" srcOrd="0" destOrd="0" presId="urn:microsoft.com/office/officeart/2005/8/layout/vProcess5"/>
    <dgm:cxn modelId="{0A7E1945-DE06-4ADF-A1DA-2F1F73874A3C}" type="presParOf" srcId="{55B231EC-01F5-45B5-AEED-8ADB6B0CB9D5}" destId="{181366C1-8B43-4180-8480-39549A56A34B}" srcOrd="1" destOrd="0" presId="urn:microsoft.com/office/officeart/2005/8/layout/vProcess5"/>
    <dgm:cxn modelId="{FCCE020E-CB40-42D7-BFF9-EF69EA11A92B}" type="presParOf" srcId="{55B231EC-01F5-45B5-AEED-8ADB6B0CB9D5}" destId="{ABA397A1-A9F0-4B2E-AE82-8F0A5A772111}" srcOrd="2" destOrd="0" presId="urn:microsoft.com/office/officeart/2005/8/layout/vProcess5"/>
    <dgm:cxn modelId="{EA85681B-A6A9-4104-A1CB-856434CC2DF9}" type="presParOf" srcId="{55B231EC-01F5-45B5-AEED-8ADB6B0CB9D5}" destId="{778418D5-A9DE-4103-9EF2-8D361E29589A}" srcOrd="3" destOrd="0" presId="urn:microsoft.com/office/officeart/2005/8/layout/vProcess5"/>
    <dgm:cxn modelId="{1F01426D-B7F8-46D0-9CA7-5C0A47168A59}" type="presParOf" srcId="{55B231EC-01F5-45B5-AEED-8ADB6B0CB9D5}" destId="{57D93DC0-E460-43CB-BA2A-926D7E18FD75}" srcOrd="4" destOrd="0" presId="urn:microsoft.com/office/officeart/2005/8/layout/vProcess5"/>
    <dgm:cxn modelId="{5B2DA2F3-C8BE-4176-A432-5F84C707CC23}" type="presParOf" srcId="{55B231EC-01F5-45B5-AEED-8ADB6B0CB9D5}" destId="{987CC11B-6252-4D80-9C5F-E35C017C7333}" srcOrd="5" destOrd="0" presId="urn:microsoft.com/office/officeart/2005/8/layout/vProcess5"/>
    <dgm:cxn modelId="{8908F17D-8A62-4C75-8BAA-A88C37B28D3A}" type="presParOf" srcId="{55B231EC-01F5-45B5-AEED-8ADB6B0CB9D5}" destId="{0E7E77DB-3D72-4889-94E5-26AA77F17C7F}" srcOrd="6" destOrd="0" presId="urn:microsoft.com/office/officeart/2005/8/layout/vProcess5"/>
    <dgm:cxn modelId="{1C879924-79C1-466A-B786-3D25B2F85D5F}" type="presParOf" srcId="{55B231EC-01F5-45B5-AEED-8ADB6B0CB9D5}" destId="{87197920-72BD-42E6-A8C1-72583F8F0FF5}" srcOrd="7" destOrd="0" presId="urn:microsoft.com/office/officeart/2005/8/layout/vProcess5"/>
    <dgm:cxn modelId="{DCABABD7-A7F6-47C5-811C-CE9F076328FD}" type="presParOf" srcId="{55B231EC-01F5-45B5-AEED-8ADB6B0CB9D5}" destId="{DFAEE2FB-FB5F-4D19-99CA-82CC8DCA838C}" srcOrd="8" destOrd="0" presId="urn:microsoft.com/office/officeart/2005/8/layout/vProcess5"/>
    <dgm:cxn modelId="{7E620499-7A05-4C05-A47A-CCF0CA3A019F}" type="presParOf" srcId="{55B231EC-01F5-45B5-AEED-8ADB6B0CB9D5}" destId="{B68B132C-3869-4053-A47A-A78BF1B71A39}" srcOrd="9" destOrd="0" presId="urn:microsoft.com/office/officeart/2005/8/layout/vProcess5"/>
    <dgm:cxn modelId="{7660CFD7-EDD4-4E56-92AC-AC3013345F75}" type="presParOf" srcId="{55B231EC-01F5-45B5-AEED-8ADB6B0CB9D5}" destId="{D122800B-4254-4C9B-851B-504E3A3E9A7F}" srcOrd="10" destOrd="0" presId="urn:microsoft.com/office/officeart/2005/8/layout/vProcess5"/>
    <dgm:cxn modelId="{2EE18929-0D44-445C-8021-D0594366A9A0}" type="presParOf" srcId="{55B231EC-01F5-45B5-AEED-8ADB6B0CB9D5}" destId="{CC3AAA25-5C7B-48E7-AB3A-95B2C11AEFC4}" srcOrd="11" destOrd="0" presId="urn:microsoft.com/office/officeart/2005/8/layout/vProcess5"/>
    <dgm:cxn modelId="{C7FADBF4-5C3B-4D0F-8FF7-11796EE385C1}" type="presParOf" srcId="{55B231EC-01F5-45B5-AEED-8ADB6B0CB9D5}" destId="{030A712B-4C8F-47DC-998A-716E4D2B6BE1}" srcOrd="12" destOrd="0" presId="urn:microsoft.com/office/officeart/2005/8/layout/vProcess5"/>
    <dgm:cxn modelId="{3398A054-BAB5-40F0-83AA-6D1EF8A21875}" type="presParOf" srcId="{55B231EC-01F5-45B5-AEED-8ADB6B0CB9D5}" destId="{9CF8158C-9F22-48A4-BB53-C07D61654FAB}" srcOrd="13" destOrd="0" presId="urn:microsoft.com/office/officeart/2005/8/layout/vProcess5"/>
    <dgm:cxn modelId="{A230F06B-9F38-4E5E-9F55-529140995B2E}" type="presParOf" srcId="{55B231EC-01F5-45B5-AEED-8ADB6B0CB9D5}" destId="{A496FC53-C1F8-4433-8F95-DFD8D1925DB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684ACE-9C37-4C2E-A681-6265F4860C6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81DFF45E-C895-4F48-AB42-1233734E05CD}">
      <dgm:prSet/>
      <dgm:spPr/>
      <dgm:t>
        <a:bodyPr/>
        <a:lstStyle/>
        <a:p>
          <a:r>
            <a:rPr lang="en-US" dirty="0"/>
            <a:t>Our Total Volume purchased of Organic Avocados since 2015 has gone up by an estimated 40,000 units </a:t>
          </a:r>
        </a:p>
      </dgm:t>
    </dgm:pt>
    <dgm:pt modelId="{08495719-6D2C-4110-8325-31C497C7AEAB}" type="parTrans" cxnId="{1D370B13-4EF1-4ACC-A27E-1030BDCDEAAD}">
      <dgm:prSet/>
      <dgm:spPr/>
      <dgm:t>
        <a:bodyPr/>
        <a:lstStyle/>
        <a:p>
          <a:endParaRPr lang="en-US"/>
        </a:p>
      </dgm:t>
    </dgm:pt>
    <dgm:pt modelId="{BDE9A59F-8B17-4847-A9AB-16055EB2798D}" type="sibTrans" cxnId="{1D370B13-4EF1-4ACC-A27E-1030BDCDEAAD}">
      <dgm:prSet/>
      <dgm:spPr/>
      <dgm:t>
        <a:bodyPr/>
        <a:lstStyle/>
        <a:p>
          <a:endParaRPr lang="en-US"/>
        </a:p>
      </dgm:t>
    </dgm:pt>
    <dgm:pt modelId="{D3B29497-65D6-4C80-AF64-6A78BA5A91E4}">
      <dgm:prSet/>
      <dgm:spPr/>
      <dgm:t>
        <a:bodyPr/>
        <a:lstStyle/>
        <a:p>
          <a:r>
            <a:rPr lang="en-US" dirty="0"/>
            <a:t>In 2018 we see an estimated 7,000-unit spike in sales.</a:t>
          </a:r>
        </a:p>
      </dgm:t>
    </dgm:pt>
    <dgm:pt modelId="{8B0491C1-79BE-4BA8-8230-401D263C23F1}" type="parTrans" cxnId="{3ED2709F-417B-4EDD-AEAA-49555CFABCB2}">
      <dgm:prSet/>
      <dgm:spPr/>
      <dgm:t>
        <a:bodyPr/>
        <a:lstStyle/>
        <a:p>
          <a:endParaRPr lang="en-US"/>
        </a:p>
      </dgm:t>
    </dgm:pt>
    <dgm:pt modelId="{E554FF4D-331C-4804-A551-1487FBA4585D}" type="sibTrans" cxnId="{3ED2709F-417B-4EDD-AEAA-49555CFABCB2}">
      <dgm:prSet/>
      <dgm:spPr/>
      <dgm:t>
        <a:bodyPr/>
        <a:lstStyle/>
        <a:p>
          <a:endParaRPr lang="en-US"/>
        </a:p>
      </dgm:t>
    </dgm:pt>
    <dgm:pt modelId="{FC287B84-0A2B-4D9A-A1EB-BFE2098B541F}">
      <dgm:prSet/>
      <dgm:spPr/>
      <dgm:t>
        <a:bodyPr/>
        <a:lstStyle/>
        <a:p>
          <a:r>
            <a:rPr lang="en-US" b="0" dirty="0"/>
            <a:t>We can determine that Organic sales have steadily increased on a yearly basis.</a:t>
          </a:r>
        </a:p>
      </dgm:t>
    </dgm:pt>
    <dgm:pt modelId="{5284EAC3-CF81-4F2C-8FD6-284D5C2E4478}" type="parTrans" cxnId="{47024691-8F4B-40AA-A333-5B90D6BD67B7}">
      <dgm:prSet/>
      <dgm:spPr/>
      <dgm:t>
        <a:bodyPr/>
        <a:lstStyle/>
        <a:p>
          <a:endParaRPr lang="en-US"/>
        </a:p>
      </dgm:t>
    </dgm:pt>
    <dgm:pt modelId="{8799B7AF-5224-4589-B68E-B1404D611324}" type="sibTrans" cxnId="{47024691-8F4B-40AA-A333-5B90D6BD67B7}">
      <dgm:prSet/>
      <dgm:spPr/>
      <dgm:t>
        <a:bodyPr/>
        <a:lstStyle/>
        <a:p>
          <a:endParaRPr lang="en-US"/>
        </a:p>
      </dgm:t>
    </dgm:pt>
    <dgm:pt modelId="{7213DEF6-7A94-4676-ABDE-1408905405BA}" type="pres">
      <dgm:prSet presAssocID="{51684ACE-9C37-4C2E-A681-6265F4860C6C}" presName="Name0" presStyleCnt="0">
        <dgm:presLayoutVars>
          <dgm:chMax val="7"/>
          <dgm:chPref val="7"/>
          <dgm:dir/>
        </dgm:presLayoutVars>
      </dgm:prSet>
      <dgm:spPr/>
    </dgm:pt>
    <dgm:pt modelId="{124B679E-D3A3-411F-91FE-EACD5E4A3E3E}" type="pres">
      <dgm:prSet presAssocID="{51684ACE-9C37-4C2E-A681-6265F4860C6C}" presName="Name1" presStyleCnt="0"/>
      <dgm:spPr/>
    </dgm:pt>
    <dgm:pt modelId="{031B5964-22BC-4043-AA50-9596C74174E5}" type="pres">
      <dgm:prSet presAssocID="{51684ACE-9C37-4C2E-A681-6265F4860C6C}" presName="cycle" presStyleCnt="0"/>
      <dgm:spPr/>
    </dgm:pt>
    <dgm:pt modelId="{37BAD09A-645E-4AA0-9B8D-97EE0B58F1B4}" type="pres">
      <dgm:prSet presAssocID="{51684ACE-9C37-4C2E-A681-6265F4860C6C}" presName="srcNode" presStyleLbl="node1" presStyleIdx="0" presStyleCnt="3"/>
      <dgm:spPr/>
    </dgm:pt>
    <dgm:pt modelId="{696B8585-ECD1-4FFD-A862-181AF8F42194}" type="pres">
      <dgm:prSet presAssocID="{51684ACE-9C37-4C2E-A681-6265F4860C6C}" presName="conn" presStyleLbl="parChTrans1D2" presStyleIdx="0" presStyleCnt="1"/>
      <dgm:spPr/>
    </dgm:pt>
    <dgm:pt modelId="{3077660A-A623-40DB-9EED-E0A7A53F59D5}" type="pres">
      <dgm:prSet presAssocID="{51684ACE-9C37-4C2E-A681-6265F4860C6C}" presName="extraNode" presStyleLbl="node1" presStyleIdx="0" presStyleCnt="3"/>
      <dgm:spPr/>
    </dgm:pt>
    <dgm:pt modelId="{D6119572-D1AE-40F4-959E-B54C19997C54}" type="pres">
      <dgm:prSet presAssocID="{51684ACE-9C37-4C2E-A681-6265F4860C6C}" presName="dstNode" presStyleLbl="node1" presStyleIdx="0" presStyleCnt="3"/>
      <dgm:spPr/>
    </dgm:pt>
    <dgm:pt modelId="{3C73A3B5-A14E-48BE-871C-D21ABE04D84C}" type="pres">
      <dgm:prSet presAssocID="{81DFF45E-C895-4F48-AB42-1233734E05CD}" presName="text_1" presStyleLbl="node1" presStyleIdx="0" presStyleCnt="3">
        <dgm:presLayoutVars>
          <dgm:bulletEnabled val="1"/>
        </dgm:presLayoutVars>
      </dgm:prSet>
      <dgm:spPr/>
    </dgm:pt>
    <dgm:pt modelId="{D60B2725-DC9F-4925-9FC6-535583D7B2A7}" type="pres">
      <dgm:prSet presAssocID="{81DFF45E-C895-4F48-AB42-1233734E05CD}" presName="accent_1" presStyleCnt="0"/>
      <dgm:spPr/>
    </dgm:pt>
    <dgm:pt modelId="{C0EA239B-F16B-4422-95F3-A07940591FD8}" type="pres">
      <dgm:prSet presAssocID="{81DFF45E-C895-4F48-AB42-1233734E05CD}" presName="accentRepeatNode" presStyleLbl="solidFgAcc1" presStyleIdx="0" presStyleCnt="3"/>
      <dgm:spPr>
        <a:prstGeom prst="leftArrow">
          <a:avLst/>
        </a:prstGeom>
      </dgm:spPr>
    </dgm:pt>
    <dgm:pt modelId="{E9D73F25-8830-46B3-AB19-12782FD45CA8}" type="pres">
      <dgm:prSet presAssocID="{D3B29497-65D6-4C80-AF64-6A78BA5A91E4}" presName="text_2" presStyleLbl="node1" presStyleIdx="1" presStyleCnt="3">
        <dgm:presLayoutVars>
          <dgm:bulletEnabled val="1"/>
        </dgm:presLayoutVars>
      </dgm:prSet>
      <dgm:spPr/>
    </dgm:pt>
    <dgm:pt modelId="{98B92C9F-C18F-4F44-A860-37D147680525}" type="pres">
      <dgm:prSet presAssocID="{D3B29497-65D6-4C80-AF64-6A78BA5A91E4}" presName="accent_2" presStyleCnt="0"/>
      <dgm:spPr/>
    </dgm:pt>
    <dgm:pt modelId="{A8FF86A7-405E-49FE-8C20-3F197CB5E22B}" type="pres">
      <dgm:prSet presAssocID="{D3B29497-65D6-4C80-AF64-6A78BA5A91E4}" presName="accentRepeatNode" presStyleLbl="solidFgAcc1" presStyleIdx="1" presStyleCnt="3"/>
      <dgm:spPr>
        <a:prstGeom prst="leftArrow">
          <a:avLst/>
        </a:prstGeom>
      </dgm:spPr>
    </dgm:pt>
    <dgm:pt modelId="{981E9BE9-9B7C-4BAA-B3C5-1502FBA696B5}" type="pres">
      <dgm:prSet presAssocID="{FC287B84-0A2B-4D9A-A1EB-BFE2098B541F}" presName="text_3" presStyleLbl="node1" presStyleIdx="2" presStyleCnt="3">
        <dgm:presLayoutVars>
          <dgm:bulletEnabled val="1"/>
        </dgm:presLayoutVars>
      </dgm:prSet>
      <dgm:spPr/>
    </dgm:pt>
    <dgm:pt modelId="{22ED47D9-E2B0-493A-B82C-5393E8B6A21C}" type="pres">
      <dgm:prSet presAssocID="{FC287B84-0A2B-4D9A-A1EB-BFE2098B541F}" presName="accent_3" presStyleCnt="0"/>
      <dgm:spPr/>
    </dgm:pt>
    <dgm:pt modelId="{771E77C8-EECA-4286-AEF5-84F048C7C03B}" type="pres">
      <dgm:prSet presAssocID="{FC287B84-0A2B-4D9A-A1EB-BFE2098B541F}" presName="accentRepeatNode" presStyleLbl="solidFgAcc1" presStyleIdx="2" presStyleCnt="3"/>
      <dgm:spPr>
        <a:prstGeom prst="leftArrow">
          <a:avLst/>
        </a:prstGeom>
      </dgm:spPr>
    </dgm:pt>
  </dgm:ptLst>
  <dgm:cxnLst>
    <dgm:cxn modelId="{3ABDED0B-8717-41B4-90C7-C9CFC5E1B5DF}" type="presOf" srcId="{81DFF45E-C895-4F48-AB42-1233734E05CD}" destId="{3C73A3B5-A14E-48BE-871C-D21ABE04D84C}" srcOrd="0" destOrd="0" presId="urn:microsoft.com/office/officeart/2008/layout/VerticalCurvedList"/>
    <dgm:cxn modelId="{11CE0F0D-FF2D-447B-B430-8C1DDF8157CA}" type="presOf" srcId="{D3B29497-65D6-4C80-AF64-6A78BA5A91E4}" destId="{E9D73F25-8830-46B3-AB19-12782FD45CA8}" srcOrd="0" destOrd="0" presId="urn:microsoft.com/office/officeart/2008/layout/VerticalCurvedList"/>
    <dgm:cxn modelId="{1D370B13-4EF1-4ACC-A27E-1030BDCDEAAD}" srcId="{51684ACE-9C37-4C2E-A681-6265F4860C6C}" destId="{81DFF45E-C895-4F48-AB42-1233734E05CD}" srcOrd="0" destOrd="0" parTransId="{08495719-6D2C-4110-8325-31C497C7AEAB}" sibTransId="{BDE9A59F-8B17-4847-A9AB-16055EB2798D}"/>
    <dgm:cxn modelId="{2345745C-4C30-495C-99A1-D8FC85727774}" type="presOf" srcId="{FC287B84-0A2B-4D9A-A1EB-BFE2098B541F}" destId="{981E9BE9-9B7C-4BAA-B3C5-1502FBA696B5}" srcOrd="0" destOrd="0" presId="urn:microsoft.com/office/officeart/2008/layout/VerticalCurvedList"/>
    <dgm:cxn modelId="{78A59E71-F499-4A55-B95B-2D8621E7B4D9}" type="presOf" srcId="{51684ACE-9C37-4C2E-A681-6265F4860C6C}" destId="{7213DEF6-7A94-4676-ABDE-1408905405BA}" srcOrd="0" destOrd="0" presId="urn:microsoft.com/office/officeart/2008/layout/VerticalCurvedList"/>
    <dgm:cxn modelId="{64D4BE8B-24D5-43C8-AA8D-A4626DC33908}" type="presOf" srcId="{BDE9A59F-8B17-4847-A9AB-16055EB2798D}" destId="{696B8585-ECD1-4FFD-A862-181AF8F42194}" srcOrd="0" destOrd="0" presId="urn:microsoft.com/office/officeart/2008/layout/VerticalCurvedList"/>
    <dgm:cxn modelId="{47024691-8F4B-40AA-A333-5B90D6BD67B7}" srcId="{51684ACE-9C37-4C2E-A681-6265F4860C6C}" destId="{FC287B84-0A2B-4D9A-A1EB-BFE2098B541F}" srcOrd="2" destOrd="0" parTransId="{5284EAC3-CF81-4F2C-8FD6-284D5C2E4478}" sibTransId="{8799B7AF-5224-4589-B68E-B1404D611324}"/>
    <dgm:cxn modelId="{3ED2709F-417B-4EDD-AEAA-49555CFABCB2}" srcId="{51684ACE-9C37-4C2E-A681-6265F4860C6C}" destId="{D3B29497-65D6-4C80-AF64-6A78BA5A91E4}" srcOrd="1" destOrd="0" parTransId="{8B0491C1-79BE-4BA8-8230-401D263C23F1}" sibTransId="{E554FF4D-331C-4804-A551-1487FBA4585D}"/>
    <dgm:cxn modelId="{F7B5B0A9-8FE0-491B-8FC1-4298F8BAE976}" type="presParOf" srcId="{7213DEF6-7A94-4676-ABDE-1408905405BA}" destId="{124B679E-D3A3-411F-91FE-EACD5E4A3E3E}" srcOrd="0" destOrd="0" presId="urn:microsoft.com/office/officeart/2008/layout/VerticalCurvedList"/>
    <dgm:cxn modelId="{2CA35AF9-3C51-4279-97E0-2C03490DBC22}" type="presParOf" srcId="{124B679E-D3A3-411F-91FE-EACD5E4A3E3E}" destId="{031B5964-22BC-4043-AA50-9596C74174E5}" srcOrd="0" destOrd="0" presId="urn:microsoft.com/office/officeart/2008/layout/VerticalCurvedList"/>
    <dgm:cxn modelId="{4F31A581-04F0-49DD-B870-6CDD02BFCBCA}" type="presParOf" srcId="{031B5964-22BC-4043-AA50-9596C74174E5}" destId="{37BAD09A-645E-4AA0-9B8D-97EE0B58F1B4}" srcOrd="0" destOrd="0" presId="urn:microsoft.com/office/officeart/2008/layout/VerticalCurvedList"/>
    <dgm:cxn modelId="{53E0AD5D-9FF1-44E2-A91C-F80E379A5E40}" type="presParOf" srcId="{031B5964-22BC-4043-AA50-9596C74174E5}" destId="{696B8585-ECD1-4FFD-A862-181AF8F42194}" srcOrd="1" destOrd="0" presId="urn:microsoft.com/office/officeart/2008/layout/VerticalCurvedList"/>
    <dgm:cxn modelId="{737FC2C8-9F61-4326-A268-B69B075C2882}" type="presParOf" srcId="{031B5964-22BC-4043-AA50-9596C74174E5}" destId="{3077660A-A623-40DB-9EED-E0A7A53F59D5}" srcOrd="2" destOrd="0" presId="urn:microsoft.com/office/officeart/2008/layout/VerticalCurvedList"/>
    <dgm:cxn modelId="{4BADA210-59AE-4914-9240-79041FC0EF81}" type="presParOf" srcId="{031B5964-22BC-4043-AA50-9596C74174E5}" destId="{D6119572-D1AE-40F4-959E-B54C19997C54}" srcOrd="3" destOrd="0" presId="urn:microsoft.com/office/officeart/2008/layout/VerticalCurvedList"/>
    <dgm:cxn modelId="{386A221A-1FF0-48B8-916F-51CA73550FB7}" type="presParOf" srcId="{124B679E-D3A3-411F-91FE-EACD5E4A3E3E}" destId="{3C73A3B5-A14E-48BE-871C-D21ABE04D84C}" srcOrd="1" destOrd="0" presId="urn:microsoft.com/office/officeart/2008/layout/VerticalCurvedList"/>
    <dgm:cxn modelId="{47894E4B-BB9A-4997-956A-DCA12CB2D896}" type="presParOf" srcId="{124B679E-D3A3-411F-91FE-EACD5E4A3E3E}" destId="{D60B2725-DC9F-4925-9FC6-535583D7B2A7}" srcOrd="2" destOrd="0" presId="urn:microsoft.com/office/officeart/2008/layout/VerticalCurvedList"/>
    <dgm:cxn modelId="{2B44DE5A-9F02-4EB4-B627-7139E594B241}" type="presParOf" srcId="{D60B2725-DC9F-4925-9FC6-535583D7B2A7}" destId="{C0EA239B-F16B-4422-95F3-A07940591FD8}" srcOrd="0" destOrd="0" presId="urn:microsoft.com/office/officeart/2008/layout/VerticalCurvedList"/>
    <dgm:cxn modelId="{DDBBF189-B827-4081-975B-C09602ECEFBE}" type="presParOf" srcId="{124B679E-D3A3-411F-91FE-EACD5E4A3E3E}" destId="{E9D73F25-8830-46B3-AB19-12782FD45CA8}" srcOrd="3" destOrd="0" presId="urn:microsoft.com/office/officeart/2008/layout/VerticalCurvedList"/>
    <dgm:cxn modelId="{18D5A4A4-CC0D-4808-88B3-20075B0E80DF}" type="presParOf" srcId="{124B679E-D3A3-411F-91FE-EACD5E4A3E3E}" destId="{98B92C9F-C18F-4F44-A860-37D147680525}" srcOrd="4" destOrd="0" presId="urn:microsoft.com/office/officeart/2008/layout/VerticalCurvedList"/>
    <dgm:cxn modelId="{5BC49058-8487-4F38-A95F-A4102821D7AC}" type="presParOf" srcId="{98B92C9F-C18F-4F44-A860-37D147680525}" destId="{A8FF86A7-405E-49FE-8C20-3F197CB5E22B}" srcOrd="0" destOrd="0" presId="urn:microsoft.com/office/officeart/2008/layout/VerticalCurvedList"/>
    <dgm:cxn modelId="{4712CDAE-4DBC-47DE-80A3-F4C7B5BC5CA2}" type="presParOf" srcId="{124B679E-D3A3-411F-91FE-EACD5E4A3E3E}" destId="{981E9BE9-9B7C-4BAA-B3C5-1502FBA696B5}" srcOrd="5" destOrd="0" presId="urn:microsoft.com/office/officeart/2008/layout/VerticalCurvedList"/>
    <dgm:cxn modelId="{D1344D06-F604-4335-B821-27C0E58756E9}" type="presParOf" srcId="{124B679E-D3A3-411F-91FE-EACD5E4A3E3E}" destId="{22ED47D9-E2B0-493A-B82C-5393E8B6A21C}" srcOrd="6" destOrd="0" presId="urn:microsoft.com/office/officeart/2008/layout/VerticalCurvedList"/>
    <dgm:cxn modelId="{86CF47A8-D6C3-4C88-96F3-0C61E816CED2}" type="presParOf" srcId="{22ED47D9-E2B0-493A-B82C-5393E8B6A21C}" destId="{771E77C8-EECA-4286-AEF5-84F048C7C03B}"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1684ACE-9C37-4C2E-A681-6265F4860C6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81DFF45E-C895-4F48-AB42-1233734E05CD}">
      <dgm:prSet/>
      <dgm:spPr/>
      <dgm:t>
        <a:bodyPr/>
        <a:lstStyle/>
        <a:p>
          <a:r>
            <a:rPr lang="en-US" dirty="0"/>
            <a:t>There's an estimated 2,000,000-unit difference between how many Conventional Avocados sold in 2018 compared to Organic</a:t>
          </a:r>
        </a:p>
      </dgm:t>
    </dgm:pt>
    <dgm:pt modelId="{08495719-6D2C-4110-8325-31C497C7AEAB}" type="parTrans" cxnId="{1D370B13-4EF1-4ACC-A27E-1030BDCDEAAD}">
      <dgm:prSet/>
      <dgm:spPr/>
      <dgm:t>
        <a:bodyPr/>
        <a:lstStyle/>
        <a:p>
          <a:endParaRPr lang="en-US"/>
        </a:p>
      </dgm:t>
    </dgm:pt>
    <dgm:pt modelId="{BDE9A59F-8B17-4847-A9AB-16055EB2798D}" type="sibTrans" cxnId="{1D370B13-4EF1-4ACC-A27E-1030BDCDEAAD}">
      <dgm:prSet/>
      <dgm:spPr/>
      <dgm:t>
        <a:bodyPr/>
        <a:lstStyle/>
        <a:p>
          <a:endParaRPr lang="en-US"/>
        </a:p>
      </dgm:t>
    </dgm:pt>
    <dgm:pt modelId="{D3B29497-65D6-4C80-AF64-6A78BA5A91E4}">
      <dgm:prSet/>
      <dgm:spPr/>
      <dgm:t>
        <a:bodyPr/>
        <a:lstStyle/>
        <a:p>
          <a:r>
            <a:rPr lang="en-US" dirty="0"/>
            <a:t>In 2018 there was an estimated 450,000-unit increase in sales.</a:t>
          </a:r>
        </a:p>
      </dgm:t>
    </dgm:pt>
    <dgm:pt modelId="{8B0491C1-79BE-4BA8-8230-401D263C23F1}" type="parTrans" cxnId="{3ED2709F-417B-4EDD-AEAA-49555CFABCB2}">
      <dgm:prSet/>
      <dgm:spPr/>
      <dgm:t>
        <a:bodyPr/>
        <a:lstStyle/>
        <a:p>
          <a:endParaRPr lang="en-US"/>
        </a:p>
      </dgm:t>
    </dgm:pt>
    <dgm:pt modelId="{E554FF4D-331C-4804-A551-1487FBA4585D}" type="sibTrans" cxnId="{3ED2709F-417B-4EDD-AEAA-49555CFABCB2}">
      <dgm:prSet/>
      <dgm:spPr/>
      <dgm:t>
        <a:bodyPr/>
        <a:lstStyle/>
        <a:p>
          <a:endParaRPr lang="en-US"/>
        </a:p>
      </dgm:t>
    </dgm:pt>
    <dgm:pt modelId="{FC287B84-0A2B-4D9A-A1EB-BFE2098B541F}">
      <dgm:prSet/>
      <dgm:spPr/>
      <dgm:t>
        <a:bodyPr/>
        <a:lstStyle/>
        <a:p>
          <a:r>
            <a:rPr lang="en-US" b="0" dirty="0"/>
            <a:t>Conventional Avocados were selling roughly 27% times more than Organic in 2019. </a:t>
          </a:r>
        </a:p>
      </dgm:t>
    </dgm:pt>
    <dgm:pt modelId="{5284EAC3-CF81-4F2C-8FD6-284D5C2E4478}" type="parTrans" cxnId="{47024691-8F4B-40AA-A333-5B90D6BD67B7}">
      <dgm:prSet/>
      <dgm:spPr/>
      <dgm:t>
        <a:bodyPr/>
        <a:lstStyle/>
        <a:p>
          <a:endParaRPr lang="en-US"/>
        </a:p>
      </dgm:t>
    </dgm:pt>
    <dgm:pt modelId="{8799B7AF-5224-4589-B68E-B1404D611324}" type="sibTrans" cxnId="{47024691-8F4B-40AA-A333-5B90D6BD67B7}">
      <dgm:prSet/>
      <dgm:spPr/>
      <dgm:t>
        <a:bodyPr/>
        <a:lstStyle/>
        <a:p>
          <a:endParaRPr lang="en-US"/>
        </a:p>
      </dgm:t>
    </dgm:pt>
    <dgm:pt modelId="{7213DEF6-7A94-4676-ABDE-1408905405BA}" type="pres">
      <dgm:prSet presAssocID="{51684ACE-9C37-4C2E-A681-6265F4860C6C}" presName="Name0" presStyleCnt="0">
        <dgm:presLayoutVars>
          <dgm:chMax val="7"/>
          <dgm:chPref val="7"/>
          <dgm:dir/>
        </dgm:presLayoutVars>
      </dgm:prSet>
      <dgm:spPr/>
    </dgm:pt>
    <dgm:pt modelId="{124B679E-D3A3-411F-91FE-EACD5E4A3E3E}" type="pres">
      <dgm:prSet presAssocID="{51684ACE-9C37-4C2E-A681-6265F4860C6C}" presName="Name1" presStyleCnt="0"/>
      <dgm:spPr/>
    </dgm:pt>
    <dgm:pt modelId="{031B5964-22BC-4043-AA50-9596C74174E5}" type="pres">
      <dgm:prSet presAssocID="{51684ACE-9C37-4C2E-A681-6265F4860C6C}" presName="cycle" presStyleCnt="0"/>
      <dgm:spPr/>
    </dgm:pt>
    <dgm:pt modelId="{37BAD09A-645E-4AA0-9B8D-97EE0B58F1B4}" type="pres">
      <dgm:prSet presAssocID="{51684ACE-9C37-4C2E-A681-6265F4860C6C}" presName="srcNode" presStyleLbl="node1" presStyleIdx="0" presStyleCnt="3"/>
      <dgm:spPr/>
    </dgm:pt>
    <dgm:pt modelId="{696B8585-ECD1-4FFD-A862-181AF8F42194}" type="pres">
      <dgm:prSet presAssocID="{51684ACE-9C37-4C2E-A681-6265F4860C6C}" presName="conn" presStyleLbl="parChTrans1D2" presStyleIdx="0" presStyleCnt="1"/>
      <dgm:spPr/>
    </dgm:pt>
    <dgm:pt modelId="{3077660A-A623-40DB-9EED-E0A7A53F59D5}" type="pres">
      <dgm:prSet presAssocID="{51684ACE-9C37-4C2E-A681-6265F4860C6C}" presName="extraNode" presStyleLbl="node1" presStyleIdx="0" presStyleCnt="3"/>
      <dgm:spPr/>
    </dgm:pt>
    <dgm:pt modelId="{D6119572-D1AE-40F4-959E-B54C19997C54}" type="pres">
      <dgm:prSet presAssocID="{51684ACE-9C37-4C2E-A681-6265F4860C6C}" presName="dstNode" presStyleLbl="node1" presStyleIdx="0" presStyleCnt="3"/>
      <dgm:spPr/>
    </dgm:pt>
    <dgm:pt modelId="{3C73A3B5-A14E-48BE-871C-D21ABE04D84C}" type="pres">
      <dgm:prSet presAssocID="{81DFF45E-C895-4F48-AB42-1233734E05CD}" presName="text_1" presStyleLbl="node1" presStyleIdx="0" presStyleCnt="3">
        <dgm:presLayoutVars>
          <dgm:bulletEnabled val="1"/>
        </dgm:presLayoutVars>
      </dgm:prSet>
      <dgm:spPr/>
    </dgm:pt>
    <dgm:pt modelId="{D60B2725-DC9F-4925-9FC6-535583D7B2A7}" type="pres">
      <dgm:prSet presAssocID="{81DFF45E-C895-4F48-AB42-1233734E05CD}" presName="accent_1" presStyleCnt="0"/>
      <dgm:spPr/>
    </dgm:pt>
    <dgm:pt modelId="{C0EA239B-F16B-4422-95F3-A07940591FD8}" type="pres">
      <dgm:prSet presAssocID="{81DFF45E-C895-4F48-AB42-1233734E05CD}" presName="accentRepeatNode" presStyleLbl="solidFgAcc1" presStyleIdx="0" presStyleCnt="3"/>
      <dgm:spPr>
        <a:prstGeom prst="leftArrow">
          <a:avLst/>
        </a:prstGeom>
      </dgm:spPr>
    </dgm:pt>
    <dgm:pt modelId="{E9D73F25-8830-46B3-AB19-12782FD45CA8}" type="pres">
      <dgm:prSet presAssocID="{D3B29497-65D6-4C80-AF64-6A78BA5A91E4}" presName="text_2" presStyleLbl="node1" presStyleIdx="1" presStyleCnt="3">
        <dgm:presLayoutVars>
          <dgm:bulletEnabled val="1"/>
        </dgm:presLayoutVars>
      </dgm:prSet>
      <dgm:spPr/>
    </dgm:pt>
    <dgm:pt modelId="{98B92C9F-C18F-4F44-A860-37D147680525}" type="pres">
      <dgm:prSet presAssocID="{D3B29497-65D6-4C80-AF64-6A78BA5A91E4}" presName="accent_2" presStyleCnt="0"/>
      <dgm:spPr/>
    </dgm:pt>
    <dgm:pt modelId="{A8FF86A7-405E-49FE-8C20-3F197CB5E22B}" type="pres">
      <dgm:prSet presAssocID="{D3B29497-65D6-4C80-AF64-6A78BA5A91E4}" presName="accentRepeatNode" presStyleLbl="solidFgAcc1" presStyleIdx="1" presStyleCnt="3"/>
      <dgm:spPr>
        <a:prstGeom prst="leftArrow">
          <a:avLst/>
        </a:prstGeom>
      </dgm:spPr>
    </dgm:pt>
    <dgm:pt modelId="{981E9BE9-9B7C-4BAA-B3C5-1502FBA696B5}" type="pres">
      <dgm:prSet presAssocID="{FC287B84-0A2B-4D9A-A1EB-BFE2098B541F}" presName="text_3" presStyleLbl="node1" presStyleIdx="2" presStyleCnt="3">
        <dgm:presLayoutVars>
          <dgm:bulletEnabled val="1"/>
        </dgm:presLayoutVars>
      </dgm:prSet>
      <dgm:spPr/>
    </dgm:pt>
    <dgm:pt modelId="{22ED47D9-E2B0-493A-B82C-5393E8B6A21C}" type="pres">
      <dgm:prSet presAssocID="{FC287B84-0A2B-4D9A-A1EB-BFE2098B541F}" presName="accent_3" presStyleCnt="0"/>
      <dgm:spPr/>
    </dgm:pt>
    <dgm:pt modelId="{771E77C8-EECA-4286-AEF5-84F048C7C03B}" type="pres">
      <dgm:prSet presAssocID="{FC287B84-0A2B-4D9A-A1EB-BFE2098B541F}" presName="accentRepeatNode" presStyleLbl="solidFgAcc1" presStyleIdx="2" presStyleCnt="3"/>
      <dgm:spPr>
        <a:prstGeom prst="leftArrow">
          <a:avLst/>
        </a:prstGeom>
      </dgm:spPr>
    </dgm:pt>
  </dgm:ptLst>
  <dgm:cxnLst>
    <dgm:cxn modelId="{3ABDED0B-8717-41B4-90C7-C9CFC5E1B5DF}" type="presOf" srcId="{81DFF45E-C895-4F48-AB42-1233734E05CD}" destId="{3C73A3B5-A14E-48BE-871C-D21ABE04D84C}" srcOrd="0" destOrd="0" presId="urn:microsoft.com/office/officeart/2008/layout/VerticalCurvedList"/>
    <dgm:cxn modelId="{11CE0F0D-FF2D-447B-B430-8C1DDF8157CA}" type="presOf" srcId="{D3B29497-65D6-4C80-AF64-6A78BA5A91E4}" destId="{E9D73F25-8830-46B3-AB19-12782FD45CA8}" srcOrd="0" destOrd="0" presId="urn:microsoft.com/office/officeart/2008/layout/VerticalCurvedList"/>
    <dgm:cxn modelId="{1D370B13-4EF1-4ACC-A27E-1030BDCDEAAD}" srcId="{51684ACE-9C37-4C2E-A681-6265F4860C6C}" destId="{81DFF45E-C895-4F48-AB42-1233734E05CD}" srcOrd="0" destOrd="0" parTransId="{08495719-6D2C-4110-8325-31C497C7AEAB}" sibTransId="{BDE9A59F-8B17-4847-A9AB-16055EB2798D}"/>
    <dgm:cxn modelId="{2345745C-4C30-495C-99A1-D8FC85727774}" type="presOf" srcId="{FC287B84-0A2B-4D9A-A1EB-BFE2098B541F}" destId="{981E9BE9-9B7C-4BAA-B3C5-1502FBA696B5}" srcOrd="0" destOrd="0" presId="urn:microsoft.com/office/officeart/2008/layout/VerticalCurvedList"/>
    <dgm:cxn modelId="{78A59E71-F499-4A55-B95B-2D8621E7B4D9}" type="presOf" srcId="{51684ACE-9C37-4C2E-A681-6265F4860C6C}" destId="{7213DEF6-7A94-4676-ABDE-1408905405BA}" srcOrd="0" destOrd="0" presId="urn:microsoft.com/office/officeart/2008/layout/VerticalCurvedList"/>
    <dgm:cxn modelId="{64D4BE8B-24D5-43C8-AA8D-A4626DC33908}" type="presOf" srcId="{BDE9A59F-8B17-4847-A9AB-16055EB2798D}" destId="{696B8585-ECD1-4FFD-A862-181AF8F42194}" srcOrd="0" destOrd="0" presId="urn:microsoft.com/office/officeart/2008/layout/VerticalCurvedList"/>
    <dgm:cxn modelId="{47024691-8F4B-40AA-A333-5B90D6BD67B7}" srcId="{51684ACE-9C37-4C2E-A681-6265F4860C6C}" destId="{FC287B84-0A2B-4D9A-A1EB-BFE2098B541F}" srcOrd="2" destOrd="0" parTransId="{5284EAC3-CF81-4F2C-8FD6-284D5C2E4478}" sibTransId="{8799B7AF-5224-4589-B68E-B1404D611324}"/>
    <dgm:cxn modelId="{3ED2709F-417B-4EDD-AEAA-49555CFABCB2}" srcId="{51684ACE-9C37-4C2E-A681-6265F4860C6C}" destId="{D3B29497-65D6-4C80-AF64-6A78BA5A91E4}" srcOrd="1" destOrd="0" parTransId="{8B0491C1-79BE-4BA8-8230-401D263C23F1}" sibTransId="{E554FF4D-331C-4804-A551-1487FBA4585D}"/>
    <dgm:cxn modelId="{F7B5B0A9-8FE0-491B-8FC1-4298F8BAE976}" type="presParOf" srcId="{7213DEF6-7A94-4676-ABDE-1408905405BA}" destId="{124B679E-D3A3-411F-91FE-EACD5E4A3E3E}" srcOrd="0" destOrd="0" presId="urn:microsoft.com/office/officeart/2008/layout/VerticalCurvedList"/>
    <dgm:cxn modelId="{2CA35AF9-3C51-4279-97E0-2C03490DBC22}" type="presParOf" srcId="{124B679E-D3A3-411F-91FE-EACD5E4A3E3E}" destId="{031B5964-22BC-4043-AA50-9596C74174E5}" srcOrd="0" destOrd="0" presId="urn:microsoft.com/office/officeart/2008/layout/VerticalCurvedList"/>
    <dgm:cxn modelId="{4F31A581-04F0-49DD-B870-6CDD02BFCBCA}" type="presParOf" srcId="{031B5964-22BC-4043-AA50-9596C74174E5}" destId="{37BAD09A-645E-4AA0-9B8D-97EE0B58F1B4}" srcOrd="0" destOrd="0" presId="urn:microsoft.com/office/officeart/2008/layout/VerticalCurvedList"/>
    <dgm:cxn modelId="{53E0AD5D-9FF1-44E2-A91C-F80E379A5E40}" type="presParOf" srcId="{031B5964-22BC-4043-AA50-9596C74174E5}" destId="{696B8585-ECD1-4FFD-A862-181AF8F42194}" srcOrd="1" destOrd="0" presId="urn:microsoft.com/office/officeart/2008/layout/VerticalCurvedList"/>
    <dgm:cxn modelId="{737FC2C8-9F61-4326-A268-B69B075C2882}" type="presParOf" srcId="{031B5964-22BC-4043-AA50-9596C74174E5}" destId="{3077660A-A623-40DB-9EED-E0A7A53F59D5}" srcOrd="2" destOrd="0" presId="urn:microsoft.com/office/officeart/2008/layout/VerticalCurvedList"/>
    <dgm:cxn modelId="{4BADA210-59AE-4914-9240-79041FC0EF81}" type="presParOf" srcId="{031B5964-22BC-4043-AA50-9596C74174E5}" destId="{D6119572-D1AE-40F4-959E-B54C19997C54}" srcOrd="3" destOrd="0" presId="urn:microsoft.com/office/officeart/2008/layout/VerticalCurvedList"/>
    <dgm:cxn modelId="{386A221A-1FF0-48B8-916F-51CA73550FB7}" type="presParOf" srcId="{124B679E-D3A3-411F-91FE-EACD5E4A3E3E}" destId="{3C73A3B5-A14E-48BE-871C-D21ABE04D84C}" srcOrd="1" destOrd="0" presId="urn:microsoft.com/office/officeart/2008/layout/VerticalCurvedList"/>
    <dgm:cxn modelId="{47894E4B-BB9A-4997-956A-DCA12CB2D896}" type="presParOf" srcId="{124B679E-D3A3-411F-91FE-EACD5E4A3E3E}" destId="{D60B2725-DC9F-4925-9FC6-535583D7B2A7}" srcOrd="2" destOrd="0" presId="urn:microsoft.com/office/officeart/2008/layout/VerticalCurvedList"/>
    <dgm:cxn modelId="{2B44DE5A-9F02-4EB4-B627-7139E594B241}" type="presParOf" srcId="{D60B2725-DC9F-4925-9FC6-535583D7B2A7}" destId="{C0EA239B-F16B-4422-95F3-A07940591FD8}" srcOrd="0" destOrd="0" presId="urn:microsoft.com/office/officeart/2008/layout/VerticalCurvedList"/>
    <dgm:cxn modelId="{DDBBF189-B827-4081-975B-C09602ECEFBE}" type="presParOf" srcId="{124B679E-D3A3-411F-91FE-EACD5E4A3E3E}" destId="{E9D73F25-8830-46B3-AB19-12782FD45CA8}" srcOrd="3" destOrd="0" presId="urn:microsoft.com/office/officeart/2008/layout/VerticalCurvedList"/>
    <dgm:cxn modelId="{18D5A4A4-CC0D-4808-88B3-20075B0E80DF}" type="presParOf" srcId="{124B679E-D3A3-411F-91FE-EACD5E4A3E3E}" destId="{98B92C9F-C18F-4F44-A860-37D147680525}" srcOrd="4" destOrd="0" presId="urn:microsoft.com/office/officeart/2008/layout/VerticalCurvedList"/>
    <dgm:cxn modelId="{5BC49058-8487-4F38-A95F-A4102821D7AC}" type="presParOf" srcId="{98B92C9F-C18F-4F44-A860-37D147680525}" destId="{A8FF86A7-405E-49FE-8C20-3F197CB5E22B}" srcOrd="0" destOrd="0" presId="urn:microsoft.com/office/officeart/2008/layout/VerticalCurvedList"/>
    <dgm:cxn modelId="{4712CDAE-4DBC-47DE-80A3-F4C7B5BC5CA2}" type="presParOf" srcId="{124B679E-D3A3-411F-91FE-EACD5E4A3E3E}" destId="{981E9BE9-9B7C-4BAA-B3C5-1502FBA696B5}" srcOrd="5" destOrd="0" presId="urn:microsoft.com/office/officeart/2008/layout/VerticalCurvedList"/>
    <dgm:cxn modelId="{D1344D06-F604-4335-B821-27C0E58756E9}" type="presParOf" srcId="{124B679E-D3A3-411F-91FE-EACD5E4A3E3E}" destId="{22ED47D9-E2B0-493A-B82C-5393E8B6A21C}" srcOrd="6" destOrd="0" presId="urn:microsoft.com/office/officeart/2008/layout/VerticalCurvedList"/>
    <dgm:cxn modelId="{86CF47A8-D6C3-4C88-96F3-0C61E816CED2}" type="presParOf" srcId="{22ED47D9-E2B0-493A-B82C-5393E8B6A21C}" destId="{771E77C8-EECA-4286-AEF5-84F048C7C03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3EC2B-5715-4308-B897-82053B7F1DC3}">
      <dsp:nvSpPr>
        <dsp:cNvPr id="0" name=""/>
        <dsp:cNvSpPr/>
      </dsp:nvSpPr>
      <dsp:spPr>
        <a:xfrm>
          <a:off x="0" y="62150"/>
          <a:ext cx="8596668" cy="1158299"/>
        </a:xfrm>
        <a:prstGeom prst="roundRect">
          <a:avLst/>
        </a:prstGeom>
        <a:solidFill>
          <a:schemeClr val="accent1">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accent1">
                  <a:lumMod val="50000"/>
                </a:schemeClr>
              </a:solidFill>
            </a:rPr>
            <a:t>How do the prices of conventional avocados compare to organic?</a:t>
          </a:r>
        </a:p>
      </dsp:txBody>
      <dsp:txXfrm>
        <a:off x="56543" y="118693"/>
        <a:ext cx="8483582" cy="1045213"/>
      </dsp:txXfrm>
    </dsp:sp>
    <dsp:sp modelId="{7E1A8B7E-1BDB-4D7A-A4D2-D9B39B632DE8}">
      <dsp:nvSpPr>
        <dsp:cNvPr id="0" name=""/>
        <dsp:cNvSpPr/>
      </dsp:nvSpPr>
      <dsp:spPr>
        <a:xfrm>
          <a:off x="0" y="1220450"/>
          <a:ext cx="8596668" cy="136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4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solidFill>
                <a:schemeClr val="accent1">
                  <a:lumMod val="50000"/>
                </a:schemeClr>
              </a:solidFill>
            </a:rPr>
            <a:t>H</a:t>
          </a:r>
          <a:r>
            <a:rPr lang="en-US" sz="2300" kern="1200" baseline="-25000" dirty="0">
              <a:solidFill>
                <a:schemeClr val="accent1">
                  <a:lumMod val="50000"/>
                </a:schemeClr>
              </a:solidFill>
            </a:rPr>
            <a:t>A</a:t>
          </a:r>
          <a:r>
            <a:rPr lang="en-US" sz="2300" kern="1200" dirty="0">
              <a:solidFill>
                <a:schemeClr val="accent1">
                  <a:lumMod val="50000"/>
                </a:schemeClr>
              </a:solidFill>
            </a:rPr>
            <a:t>: In a comparison of units sold, organic avocados will average a higher cost than conventional avocados.</a:t>
          </a:r>
        </a:p>
        <a:p>
          <a:pPr marL="228600" lvl="1" indent="-228600" algn="l" defTabSz="1022350">
            <a:lnSpc>
              <a:spcPct val="90000"/>
            </a:lnSpc>
            <a:spcBef>
              <a:spcPct val="0"/>
            </a:spcBef>
            <a:spcAft>
              <a:spcPct val="20000"/>
            </a:spcAft>
            <a:buChar char="•"/>
          </a:pPr>
          <a:r>
            <a:rPr lang="en-US" sz="2300" kern="1200" dirty="0">
              <a:solidFill>
                <a:schemeClr val="accent1">
                  <a:lumMod val="50000"/>
                </a:schemeClr>
              </a:solidFill>
            </a:rPr>
            <a:t>H</a:t>
          </a:r>
          <a:r>
            <a:rPr lang="en-US" sz="2300" kern="1200" baseline="-25000" dirty="0">
              <a:solidFill>
                <a:schemeClr val="accent1">
                  <a:lumMod val="50000"/>
                </a:schemeClr>
              </a:solidFill>
            </a:rPr>
            <a:t>0</a:t>
          </a:r>
          <a:r>
            <a:rPr lang="en-US" sz="2300" kern="1200" dirty="0">
              <a:solidFill>
                <a:schemeClr val="accent1">
                  <a:lumMod val="50000"/>
                </a:schemeClr>
              </a:solidFill>
            </a:rPr>
            <a:t>: When comparing units sold, there will be no difference between cost of conventional and organic avocados.</a:t>
          </a:r>
        </a:p>
      </dsp:txBody>
      <dsp:txXfrm>
        <a:off x="0" y="1220450"/>
        <a:ext cx="8596668" cy="1366200"/>
      </dsp:txXfrm>
    </dsp:sp>
    <dsp:sp modelId="{DB97470B-1B69-446C-A5DC-05A77EA887E7}">
      <dsp:nvSpPr>
        <dsp:cNvPr id="0" name=""/>
        <dsp:cNvSpPr/>
      </dsp:nvSpPr>
      <dsp:spPr>
        <a:xfrm>
          <a:off x="0" y="2586650"/>
          <a:ext cx="8596668" cy="115829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dirty="0"/>
            <a:t>How do the units sold compare between conventional and organic avocados?</a:t>
          </a:r>
          <a:endParaRPr lang="en-US" sz="3000" kern="1200" dirty="0"/>
        </a:p>
      </dsp:txBody>
      <dsp:txXfrm>
        <a:off x="56543" y="2643193"/>
        <a:ext cx="8483582" cy="1045213"/>
      </dsp:txXfrm>
    </dsp:sp>
    <dsp:sp modelId="{CE2E82E1-ADDB-4C03-A0BC-151D7DED09CB}">
      <dsp:nvSpPr>
        <dsp:cNvPr id="0" name=""/>
        <dsp:cNvSpPr/>
      </dsp:nvSpPr>
      <dsp:spPr>
        <a:xfrm>
          <a:off x="0" y="3744950"/>
          <a:ext cx="8596668" cy="1676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44"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solidFill>
                <a:schemeClr val="accent1">
                  <a:lumMod val="50000"/>
                </a:schemeClr>
              </a:solidFill>
            </a:rPr>
            <a:t>H</a:t>
          </a:r>
          <a:r>
            <a:rPr lang="en-US" sz="2300" kern="1200" baseline="-25000" dirty="0">
              <a:solidFill>
                <a:schemeClr val="accent1">
                  <a:lumMod val="50000"/>
                </a:schemeClr>
              </a:solidFill>
            </a:rPr>
            <a:t>A</a:t>
          </a:r>
          <a:r>
            <a:rPr lang="en-US" sz="2300" kern="1200" dirty="0">
              <a:solidFill>
                <a:schemeClr val="accent1">
                  <a:lumMod val="50000"/>
                </a:schemeClr>
              </a:solidFill>
            </a:rPr>
            <a:t> :Looking at the units sold, conventional avocados will average a higher total volume sold than organic avocados.</a:t>
          </a:r>
        </a:p>
        <a:p>
          <a:pPr marL="228600" lvl="1" indent="-228600" algn="l" defTabSz="1022350">
            <a:lnSpc>
              <a:spcPct val="90000"/>
            </a:lnSpc>
            <a:spcBef>
              <a:spcPct val="0"/>
            </a:spcBef>
            <a:spcAft>
              <a:spcPct val="20000"/>
            </a:spcAft>
            <a:buChar char="•"/>
          </a:pPr>
          <a:r>
            <a:rPr lang="en-US" sz="2300" kern="1200" dirty="0">
              <a:solidFill>
                <a:schemeClr val="accent1">
                  <a:lumMod val="50000"/>
                </a:schemeClr>
              </a:solidFill>
            </a:rPr>
            <a:t>H</a:t>
          </a:r>
          <a:r>
            <a:rPr lang="en-US" sz="2300" kern="1200" baseline="-25000" dirty="0">
              <a:solidFill>
                <a:schemeClr val="accent1">
                  <a:lumMod val="50000"/>
                </a:schemeClr>
              </a:solidFill>
            </a:rPr>
            <a:t>0</a:t>
          </a:r>
          <a:r>
            <a:rPr lang="en-US" sz="2300" kern="1200" dirty="0">
              <a:solidFill>
                <a:schemeClr val="accent1">
                  <a:lumMod val="50000"/>
                </a:schemeClr>
              </a:solidFill>
            </a:rPr>
            <a:t>: Comparing all units sold, there will be no difference between the total volume sold for organic and conventional avocados.</a:t>
          </a:r>
        </a:p>
      </dsp:txBody>
      <dsp:txXfrm>
        <a:off x="0" y="3744950"/>
        <a:ext cx="8596668" cy="1676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012B1-D932-4463-8301-C3AE25FD06FE}">
      <dsp:nvSpPr>
        <dsp:cNvPr id="0" name=""/>
        <dsp:cNvSpPr/>
      </dsp:nvSpPr>
      <dsp:spPr>
        <a:xfrm>
          <a:off x="1150" y="527238"/>
          <a:ext cx="2364434" cy="945773"/>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1">
                  <a:lumMod val="50000"/>
                </a:schemeClr>
              </a:solidFill>
            </a:rPr>
            <a:t>To start us off, lets split up our options</a:t>
          </a:r>
        </a:p>
      </dsp:txBody>
      <dsp:txXfrm>
        <a:off x="474037" y="527238"/>
        <a:ext cx="1418661" cy="945773"/>
      </dsp:txXfrm>
    </dsp:sp>
    <dsp:sp modelId="{3A84A8B8-F39C-4219-AF8D-B5B4C59EB228}">
      <dsp:nvSpPr>
        <dsp:cNvPr id="0" name=""/>
        <dsp:cNvSpPr/>
      </dsp:nvSpPr>
      <dsp:spPr>
        <a:xfrm>
          <a:off x="2058208" y="607628"/>
          <a:ext cx="1962480" cy="784992"/>
        </a:xfrm>
        <a:prstGeom prst="chevron">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Organic Avocados have a mean of $1.63</a:t>
          </a:r>
        </a:p>
      </dsp:txBody>
      <dsp:txXfrm>
        <a:off x="2450704" y="607628"/>
        <a:ext cx="1177488" cy="784992"/>
      </dsp:txXfrm>
    </dsp:sp>
    <dsp:sp modelId="{AF78FA54-6201-4015-B69E-A7F5A23BEC9D}">
      <dsp:nvSpPr>
        <dsp:cNvPr id="0" name=""/>
        <dsp:cNvSpPr/>
      </dsp:nvSpPr>
      <dsp:spPr>
        <a:xfrm>
          <a:off x="3745942" y="607628"/>
          <a:ext cx="1962480" cy="784992"/>
        </a:xfrm>
        <a:prstGeom prst="chevron">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Conventional Avocados have a mean of $1.16</a:t>
          </a:r>
        </a:p>
      </dsp:txBody>
      <dsp:txXfrm>
        <a:off x="4138438" y="607628"/>
        <a:ext cx="1177488" cy="784992"/>
      </dsp:txXfrm>
    </dsp:sp>
    <dsp:sp modelId="{B30DBF0C-834D-4B24-BD26-9EEE5D3968C2}">
      <dsp:nvSpPr>
        <dsp:cNvPr id="0" name=""/>
        <dsp:cNvSpPr/>
      </dsp:nvSpPr>
      <dsp:spPr>
        <a:xfrm>
          <a:off x="5433675" y="607628"/>
          <a:ext cx="1962480" cy="784992"/>
        </a:xfrm>
        <a:prstGeom prst="chevron">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endParaRPr lang="en-US" sz="1200" kern="1200" dirty="0"/>
        </a:p>
        <a:p>
          <a:pPr marL="0" lvl="0" indent="0" algn="ctr" defTabSz="533400">
            <a:lnSpc>
              <a:spcPct val="90000"/>
            </a:lnSpc>
            <a:spcBef>
              <a:spcPct val="0"/>
            </a:spcBef>
            <a:spcAft>
              <a:spcPct val="35000"/>
            </a:spcAft>
            <a:buNone/>
          </a:pPr>
          <a:r>
            <a:rPr lang="en-US" sz="1200" kern="1200" dirty="0"/>
            <a:t>There is a </a:t>
          </a:r>
          <a:r>
            <a:rPr lang="en-US" sz="1200" b="0" i="0" kern="1200" dirty="0"/>
            <a:t>33.69% difference between them</a:t>
          </a:r>
        </a:p>
        <a:p>
          <a:pPr marL="0" lvl="0" indent="0" algn="ctr" defTabSz="533400">
            <a:lnSpc>
              <a:spcPct val="90000"/>
            </a:lnSpc>
            <a:spcBef>
              <a:spcPct val="0"/>
            </a:spcBef>
            <a:spcAft>
              <a:spcPct val="35000"/>
            </a:spcAft>
            <a:buNone/>
          </a:pPr>
          <a:endParaRPr lang="en-US" sz="1200" kern="1200" dirty="0"/>
        </a:p>
      </dsp:txBody>
      <dsp:txXfrm>
        <a:off x="5826171" y="607628"/>
        <a:ext cx="1177488" cy="784992"/>
      </dsp:txXfrm>
    </dsp:sp>
    <dsp:sp modelId="{150E82F6-8222-4CFE-BAEB-90512E2FBE03}">
      <dsp:nvSpPr>
        <dsp:cNvPr id="0" name=""/>
        <dsp:cNvSpPr/>
      </dsp:nvSpPr>
      <dsp:spPr>
        <a:xfrm>
          <a:off x="7121409" y="607628"/>
          <a:ext cx="1962480" cy="784992"/>
        </a:xfrm>
        <a:prstGeom prst="chevron">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The average price of an Organic Avocado is higher </a:t>
          </a:r>
          <a:r>
            <a:rPr lang="en-US" sz="1200" i="1" kern="1200" dirty="0"/>
            <a:t>(Duh..) </a:t>
          </a:r>
          <a:endParaRPr lang="en-US" sz="1200" kern="1200" dirty="0"/>
        </a:p>
      </dsp:txBody>
      <dsp:txXfrm>
        <a:off x="7513905" y="607628"/>
        <a:ext cx="1177488" cy="784992"/>
      </dsp:txXfrm>
    </dsp:sp>
    <dsp:sp modelId="{177C1471-3D65-423C-BFDB-658B9D2B6190}">
      <dsp:nvSpPr>
        <dsp:cNvPr id="0" name=""/>
        <dsp:cNvSpPr/>
      </dsp:nvSpPr>
      <dsp:spPr>
        <a:xfrm>
          <a:off x="8809142" y="607628"/>
          <a:ext cx="1962480" cy="784992"/>
        </a:xfrm>
        <a:prstGeom prst="chevron">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66725">
            <a:lnSpc>
              <a:spcPct val="90000"/>
            </a:lnSpc>
            <a:spcBef>
              <a:spcPct val="0"/>
            </a:spcBef>
            <a:spcAft>
              <a:spcPct val="35000"/>
            </a:spcAft>
            <a:buNone/>
          </a:pPr>
          <a:r>
            <a:rPr lang="en-US" sz="1050" kern="1200" dirty="0"/>
            <a:t>Let's see what more we can learn from the data!</a:t>
          </a:r>
        </a:p>
      </dsp:txBody>
      <dsp:txXfrm>
        <a:off x="9201638" y="607628"/>
        <a:ext cx="1177488" cy="7849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1E20C-00D8-4FDC-B387-6210470F422A}">
      <dsp:nvSpPr>
        <dsp:cNvPr id="0" name=""/>
        <dsp:cNvSpPr/>
      </dsp:nvSpPr>
      <dsp:spPr>
        <a:xfrm>
          <a:off x="317" y="471300"/>
          <a:ext cx="2162548" cy="2162548"/>
        </a:xfrm>
        <a:prstGeom prst="ellipse">
          <a:avLst/>
        </a:prstGeom>
        <a:solidFill>
          <a:schemeClr val="accent1">
            <a:shade val="80000"/>
            <a:alpha val="50000"/>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19012" tIns="17780" rIns="119012"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Prices have consistently changed through out the time period this data provides.</a:t>
          </a:r>
          <a:endParaRPr lang="en-US" sz="1600" b="0" kern="1200" dirty="0"/>
        </a:p>
      </dsp:txBody>
      <dsp:txXfrm>
        <a:off x="317015" y="787998"/>
        <a:ext cx="1529152" cy="1529152"/>
      </dsp:txXfrm>
    </dsp:sp>
    <dsp:sp modelId="{7F32CB68-6A13-4043-902D-69D8AB3E0738}">
      <dsp:nvSpPr>
        <dsp:cNvPr id="0" name=""/>
        <dsp:cNvSpPr/>
      </dsp:nvSpPr>
      <dsp:spPr>
        <a:xfrm>
          <a:off x="1730356" y="471300"/>
          <a:ext cx="2166224" cy="2162548"/>
        </a:xfrm>
        <a:prstGeom prst="ellipse">
          <a:avLst/>
        </a:prstGeom>
        <a:solidFill>
          <a:schemeClr val="accent1">
            <a:shade val="80000"/>
            <a:alpha val="50000"/>
            <a:hueOff val="271143"/>
            <a:satOff val="-13699"/>
            <a:lumOff val="20337"/>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19012" tIns="17780" rIns="119012"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Organic Avocados peeked at $3.25 and Conventional at $2.22 </a:t>
          </a:r>
        </a:p>
      </dsp:txBody>
      <dsp:txXfrm>
        <a:off x="2047592" y="787998"/>
        <a:ext cx="1531752" cy="1529152"/>
      </dsp:txXfrm>
    </dsp:sp>
    <dsp:sp modelId="{8F7E8832-4B5E-41AA-BF99-55F91412B337}">
      <dsp:nvSpPr>
        <dsp:cNvPr id="0" name=""/>
        <dsp:cNvSpPr/>
      </dsp:nvSpPr>
      <dsp:spPr>
        <a:xfrm>
          <a:off x="3464071" y="471300"/>
          <a:ext cx="2162548" cy="2162548"/>
        </a:xfrm>
        <a:prstGeom prst="ellipse">
          <a:avLst/>
        </a:prstGeom>
        <a:solidFill>
          <a:schemeClr val="accent1">
            <a:shade val="80000"/>
            <a:alpha val="50000"/>
            <a:hueOff val="542285"/>
            <a:satOff val="-27398"/>
            <a:lumOff val="40675"/>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19012" tIns="17780" rIns="119012"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2017 saw the highest spike in Avocado prices</a:t>
          </a:r>
        </a:p>
      </dsp:txBody>
      <dsp:txXfrm>
        <a:off x="3780769" y="787998"/>
        <a:ext cx="1529152" cy="1529152"/>
      </dsp:txXfrm>
    </dsp:sp>
    <dsp:sp modelId="{7A565A07-5301-431C-90EB-6FA2DA92FF94}">
      <dsp:nvSpPr>
        <dsp:cNvPr id="0" name=""/>
        <dsp:cNvSpPr/>
      </dsp:nvSpPr>
      <dsp:spPr>
        <a:xfrm>
          <a:off x="5165534" y="471300"/>
          <a:ext cx="2162548" cy="2162548"/>
        </a:xfrm>
        <a:prstGeom prst="ellipse">
          <a:avLst/>
        </a:prstGeom>
        <a:solidFill>
          <a:schemeClr val="accent1">
            <a:shade val="80000"/>
            <a:alpha val="50000"/>
            <a:hueOff val="271143"/>
            <a:satOff val="-13699"/>
            <a:lumOff val="20337"/>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19012" tIns="11430" rIns="119012"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 </a:t>
          </a:r>
          <a:r>
            <a:rPr lang="en-US" sz="1400" b="0" kern="1200" dirty="0"/>
            <a:t>Overall, Organic Avocados remain more expensive compared to Conventional</a:t>
          </a:r>
          <a:endParaRPr lang="en-US" sz="900" b="0" kern="1200" dirty="0"/>
        </a:p>
      </dsp:txBody>
      <dsp:txXfrm>
        <a:off x="5482232" y="787998"/>
        <a:ext cx="1529152" cy="15291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072084-840B-4246-A431-9B37C63845A6}">
      <dsp:nvSpPr>
        <dsp:cNvPr id="0" name=""/>
        <dsp:cNvSpPr/>
      </dsp:nvSpPr>
      <dsp:spPr>
        <a:xfrm>
          <a:off x="0" y="2726"/>
          <a:ext cx="1550598" cy="1799463"/>
        </a:xfrm>
        <a:prstGeom prst="rect">
          <a:avLst/>
        </a:prstGeom>
        <a:solidFill>
          <a:schemeClr val="accent1">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66725">
            <a:lnSpc>
              <a:spcPct val="90000"/>
            </a:lnSpc>
            <a:spcBef>
              <a:spcPct val="0"/>
            </a:spcBef>
            <a:spcAft>
              <a:spcPct val="35000"/>
            </a:spcAft>
            <a:buNone/>
          </a:pPr>
          <a:r>
            <a:rPr lang="en-US" sz="1050" b="0" u="none" kern="1200" dirty="0"/>
            <a:t>"Avocado prices have rocketed in recent years by up to 129%, with the average national price of a single Hass avocado reaching $2.10 in 2019, almost doubling in just one year.“ </a:t>
          </a:r>
        </a:p>
        <a:p>
          <a:pPr marL="0" lvl="0" indent="0" algn="ctr" defTabSz="466725">
            <a:lnSpc>
              <a:spcPct val="90000"/>
            </a:lnSpc>
            <a:spcBef>
              <a:spcPct val="0"/>
            </a:spcBef>
            <a:spcAft>
              <a:spcPct val="35000"/>
            </a:spcAft>
            <a:buNone/>
          </a:pPr>
          <a:r>
            <a:rPr lang="en-US" sz="1050" b="0" u="none" kern="1200" dirty="0"/>
            <a:t>[Ash, 2019]</a:t>
          </a:r>
        </a:p>
      </dsp:txBody>
      <dsp:txXfrm>
        <a:off x="0" y="2726"/>
        <a:ext cx="1550598" cy="1799463"/>
      </dsp:txXfrm>
    </dsp:sp>
    <dsp:sp modelId="{3C1570C9-8CAA-4C0D-A874-BD0D06A648F5}">
      <dsp:nvSpPr>
        <dsp:cNvPr id="0" name=""/>
        <dsp:cNvSpPr/>
      </dsp:nvSpPr>
      <dsp:spPr>
        <a:xfrm>
          <a:off x="0" y="1892163"/>
          <a:ext cx="1550598" cy="1799463"/>
        </a:xfrm>
        <a:prstGeom prst="rect">
          <a:avLst/>
        </a:prstGeom>
        <a:solidFill>
          <a:schemeClr val="accent1">
            <a:lumMod val="5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444500">
            <a:lnSpc>
              <a:spcPct val="90000"/>
            </a:lnSpc>
            <a:spcBef>
              <a:spcPct val="0"/>
            </a:spcBef>
            <a:spcAft>
              <a:spcPct val="35000"/>
            </a:spcAft>
            <a:buNone/>
          </a:pPr>
          <a:r>
            <a:rPr lang="en-US" sz="1000" kern="1200" dirty="0"/>
            <a:t>According to the most recent department of agriculture weekly retail price report, the average national price of a Haas avocado was $2.10 July 5, compared to $1.17 from the July 6, 2018, report</a:t>
          </a:r>
          <a:r>
            <a:rPr lang="en-US" sz="1000" i="1" kern="1200" dirty="0"/>
            <a:t>.</a:t>
          </a:r>
        </a:p>
        <a:p>
          <a:pPr marL="0" lvl="0" indent="0" algn="ctr" defTabSz="444500">
            <a:lnSpc>
              <a:spcPct val="90000"/>
            </a:lnSpc>
            <a:spcBef>
              <a:spcPct val="0"/>
            </a:spcBef>
            <a:spcAft>
              <a:spcPct val="35000"/>
            </a:spcAft>
            <a:buNone/>
          </a:pPr>
          <a:r>
            <a:rPr lang="en-US" sz="1000" i="0" kern="1200" dirty="0"/>
            <a:t>[</a:t>
          </a:r>
          <a:r>
            <a:rPr lang="en-US" sz="1000" i="0" kern="1200" dirty="0" err="1"/>
            <a:t>Tyko</a:t>
          </a:r>
          <a:r>
            <a:rPr lang="en-US" sz="1000" i="0" kern="1200" dirty="0"/>
            <a:t>, 2019]</a:t>
          </a:r>
          <a:r>
            <a:rPr lang="en-US" sz="1000" i="1" kern="1200" dirty="0"/>
            <a:t>	</a:t>
          </a:r>
          <a:endParaRPr lang="en-US" sz="1000" kern="1200" dirty="0"/>
        </a:p>
      </dsp:txBody>
      <dsp:txXfrm>
        <a:off x="0" y="1892163"/>
        <a:ext cx="1550598" cy="1799463"/>
      </dsp:txXfrm>
    </dsp:sp>
    <dsp:sp modelId="{5D289D05-9967-438C-9B49-5DF1E8012385}">
      <dsp:nvSpPr>
        <dsp:cNvPr id="0" name=""/>
        <dsp:cNvSpPr/>
      </dsp:nvSpPr>
      <dsp:spPr>
        <a:xfrm>
          <a:off x="0" y="3781599"/>
          <a:ext cx="1550598" cy="1799463"/>
        </a:xfrm>
        <a:prstGeom prst="rect">
          <a:avLst/>
        </a:prstGeom>
        <a:solidFill>
          <a:schemeClr val="accent1">
            <a:lumMod val="5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444500">
            <a:lnSpc>
              <a:spcPct val="90000"/>
            </a:lnSpc>
            <a:spcBef>
              <a:spcPct val="0"/>
            </a:spcBef>
            <a:spcAft>
              <a:spcPct val="35000"/>
            </a:spcAft>
            <a:buNone/>
          </a:pPr>
          <a:r>
            <a:rPr lang="en-US" sz="1000" b="0" i="0" kern="1200" dirty="0"/>
            <a:t>The word “avocado” didn’t appear in the lexicon until the US Department of Agriculture decided that “avocado” was much more appealing than “alligator pear.” </a:t>
          </a:r>
        </a:p>
        <a:p>
          <a:pPr marL="0" lvl="0" indent="0" algn="ctr" defTabSz="444500">
            <a:lnSpc>
              <a:spcPct val="90000"/>
            </a:lnSpc>
            <a:spcBef>
              <a:spcPct val="0"/>
            </a:spcBef>
            <a:spcAft>
              <a:spcPct val="35000"/>
            </a:spcAft>
            <a:buNone/>
          </a:pPr>
          <a:r>
            <a:rPr lang="en-US" sz="1000" b="0" i="0" kern="1200" dirty="0"/>
            <a:t>[Wilson, 1963]</a:t>
          </a:r>
          <a:endParaRPr lang="en-US" sz="1000" kern="1200" dirty="0"/>
        </a:p>
      </dsp:txBody>
      <dsp:txXfrm>
        <a:off x="0" y="3781599"/>
        <a:ext cx="1550598" cy="17994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1366C1-8B43-4180-8480-39549A56A34B}">
      <dsp:nvSpPr>
        <dsp:cNvPr id="0" name=""/>
        <dsp:cNvSpPr/>
      </dsp:nvSpPr>
      <dsp:spPr>
        <a:xfrm>
          <a:off x="0" y="0"/>
          <a:ext cx="6828982" cy="1070603"/>
        </a:xfrm>
        <a:prstGeom prst="roundRect">
          <a:avLst>
            <a:gd name="adj" fmla="val 10000"/>
          </a:avLst>
        </a:prstGeom>
        <a:solidFill>
          <a:srgbClr val="EAF8D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accent1">
                  <a:lumMod val="50000"/>
                </a:schemeClr>
              </a:solidFill>
            </a:rPr>
            <a:t>Now that we see time of year and type can affect prices. </a:t>
          </a:r>
        </a:p>
        <a:p>
          <a:pPr marL="0" lvl="0" indent="0" algn="ctr" defTabSz="666750">
            <a:lnSpc>
              <a:spcPct val="90000"/>
            </a:lnSpc>
            <a:spcBef>
              <a:spcPct val="0"/>
            </a:spcBef>
            <a:spcAft>
              <a:spcPct val="35000"/>
            </a:spcAft>
            <a:buNone/>
          </a:pPr>
          <a:r>
            <a:rPr lang="en-US" sz="1500" kern="1200" dirty="0">
              <a:solidFill>
                <a:schemeClr val="accent1">
                  <a:lumMod val="50000"/>
                </a:schemeClr>
              </a:solidFill>
            </a:rPr>
            <a:t>What else could be playing into all this data?</a:t>
          </a:r>
        </a:p>
      </dsp:txBody>
      <dsp:txXfrm>
        <a:off x="31357" y="31357"/>
        <a:ext cx="5548457" cy="1007889"/>
      </dsp:txXfrm>
    </dsp:sp>
    <dsp:sp modelId="{ABA397A1-A9F0-4B2E-AE82-8F0A5A772111}">
      <dsp:nvSpPr>
        <dsp:cNvPr id="0" name=""/>
        <dsp:cNvSpPr/>
      </dsp:nvSpPr>
      <dsp:spPr>
        <a:xfrm>
          <a:off x="509956" y="1219297"/>
          <a:ext cx="6828982" cy="1070603"/>
        </a:xfrm>
        <a:prstGeom prst="roundRect">
          <a:avLst>
            <a:gd name="adj" fmla="val 10000"/>
          </a:avLst>
        </a:prstGeom>
        <a:solidFill>
          <a:schemeClr val="accent1">
            <a:lumMod val="20000"/>
            <a:lumOff val="8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accent2">
                  <a:lumMod val="50000"/>
                </a:schemeClr>
              </a:solidFill>
            </a:rPr>
            <a:t>Seasons</a:t>
          </a:r>
          <a:r>
            <a:rPr lang="en-US" sz="800" b="1" kern="1200" dirty="0"/>
            <a:t> </a:t>
          </a:r>
          <a:r>
            <a:rPr lang="en-US" sz="800" kern="1200" dirty="0">
              <a:solidFill>
                <a:schemeClr val="accent1">
                  <a:lumMod val="75000"/>
                </a:schemeClr>
              </a:solidFill>
            </a:rPr>
            <a:t>-</a:t>
          </a:r>
          <a:r>
            <a:rPr lang="en-US" sz="1000" kern="1200" dirty="0">
              <a:solidFill>
                <a:schemeClr val="accent1">
                  <a:lumMod val="75000"/>
                </a:schemeClr>
              </a:solidFill>
            </a:rPr>
            <a:t> Seasons are a HUGE reasons price fluctuate. However, Avocado season is primarily year-round! Most Avocados come from California or Mexico as export data showed. California’s growing season is from February to September. Mexico harvests and grows all year long. Looking at this seasonal fact may be a reason why we see prices peek during the spring, fall, or winter!</a:t>
          </a:r>
          <a:endParaRPr lang="en-US" sz="800" kern="1200" dirty="0">
            <a:solidFill>
              <a:schemeClr val="accent1">
                <a:lumMod val="75000"/>
              </a:schemeClr>
            </a:solidFill>
          </a:endParaRPr>
        </a:p>
      </dsp:txBody>
      <dsp:txXfrm>
        <a:off x="541313" y="1250654"/>
        <a:ext cx="5560420" cy="1007889"/>
      </dsp:txXfrm>
    </dsp:sp>
    <dsp:sp modelId="{778418D5-A9DE-4103-9EF2-8D361E29589A}">
      <dsp:nvSpPr>
        <dsp:cNvPr id="0" name=""/>
        <dsp:cNvSpPr/>
      </dsp:nvSpPr>
      <dsp:spPr>
        <a:xfrm>
          <a:off x="1019913" y="2438595"/>
          <a:ext cx="6828982" cy="1070603"/>
        </a:xfrm>
        <a:prstGeom prst="roundRect">
          <a:avLst>
            <a:gd name="adj" fmla="val 10000"/>
          </a:avLst>
        </a:prstGeom>
        <a:solidFill>
          <a:schemeClr val="accent1">
            <a:lumMod val="40000"/>
            <a:lumOff val="6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accent2">
                  <a:lumMod val="50000"/>
                </a:schemeClr>
              </a:solidFill>
            </a:rPr>
            <a:t>Excessive Heat </a:t>
          </a:r>
          <a:r>
            <a:rPr lang="en-US" sz="800" kern="1200" dirty="0">
              <a:solidFill>
                <a:schemeClr val="accent1">
                  <a:lumMod val="75000"/>
                </a:schemeClr>
              </a:solidFill>
            </a:rPr>
            <a:t>- </a:t>
          </a:r>
          <a:r>
            <a:rPr lang="en-US" sz="1000" kern="1200" dirty="0">
              <a:solidFill>
                <a:schemeClr val="accent1">
                  <a:lumMod val="50000"/>
                </a:schemeClr>
              </a:solidFill>
            </a:rPr>
            <a:t>Heat ties into seasons in a way but what this fact is focusing on is heat waves. In 2016, a massive heat wave which affect California and Mexico contributed to the high cost of Avocados for ALL of 2017. [Quinn, 2018] This weather information helps shine a light on why some of our prices were shooting up during 2017!</a:t>
          </a:r>
        </a:p>
      </dsp:txBody>
      <dsp:txXfrm>
        <a:off x="1051270" y="2469952"/>
        <a:ext cx="5560420" cy="1007889"/>
      </dsp:txXfrm>
    </dsp:sp>
    <dsp:sp modelId="{57D93DC0-E460-43CB-BA2A-926D7E18FD75}">
      <dsp:nvSpPr>
        <dsp:cNvPr id="0" name=""/>
        <dsp:cNvSpPr/>
      </dsp:nvSpPr>
      <dsp:spPr>
        <a:xfrm>
          <a:off x="1529869" y="3657893"/>
          <a:ext cx="6828982" cy="107060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accent2">
                  <a:lumMod val="50000"/>
                </a:schemeClr>
              </a:solidFill>
            </a:rPr>
            <a:t>Drought, Heavy Rains, and Fire </a:t>
          </a:r>
          <a:r>
            <a:rPr lang="en-US" sz="800" kern="1200" dirty="0"/>
            <a:t>- </a:t>
          </a:r>
          <a:r>
            <a:rPr lang="en-US" sz="1000" kern="1200" dirty="0">
              <a:solidFill>
                <a:schemeClr val="accent1">
                  <a:lumMod val="20000"/>
                  <a:lumOff val="80000"/>
                </a:schemeClr>
              </a:solidFill>
            </a:rPr>
            <a:t>In addition to excessive heat, drought can also impact crop supply and cause prices to soar. While most of California is no longer in a drought, 44% of the state still sees drought conditions. That said, the drought has had little impact on this year’s produce and was more of a concern in year’s past. Drought followed by heavy rains can also impact avocado supply. In recent years, California has seen some heavy rainfall during the winter months, which has ultimately affected the price of avocados.</a:t>
          </a:r>
        </a:p>
      </dsp:txBody>
      <dsp:txXfrm>
        <a:off x="1561226" y="3689250"/>
        <a:ext cx="5560420" cy="1007889"/>
      </dsp:txXfrm>
    </dsp:sp>
    <dsp:sp modelId="{987CC11B-6252-4D80-9C5F-E35C017C7333}">
      <dsp:nvSpPr>
        <dsp:cNvPr id="0" name=""/>
        <dsp:cNvSpPr/>
      </dsp:nvSpPr>
      <dsp:spPr>
        <a:xfrm>
          <a:off x="2039826" y="4877191"/>
          <a:ext cx="6828982" cy="1070603"/>
        </a:xfrm>
        <a:prstGeom prst="roundRect">
          <a:avLst>
            <a:gd name="adj" fmla="val 10000"/>
          </a:avLst>
        </a:prstGeom>
        <a:solidFill>
          <a:schemeClr val="accent1">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accent2">
                  <a:lumMod val="50000"/>
                </a:schemeClr>
              </a:solidFill>
            </a:rPr>
            <a:t>Trade</a:t>
          </a:r>
          <a:r>
            <a:rPr lang="en-US" sz="1000" kern="1200" dirty="0"/>
            <a:t> - </a:t>
          </a:r>
          <a:r>
            <a:rPr lang="en-US" sz="1000" kern="1200" dirty="0">
              <a:solidFill>
                <a:schemeClr val="accent1">
                  <a:lumMod val="20000"/>
                  <a:lumOff val="80000"/>
                </a:schemeClr>
              </a:solidFill>
            </a:rPr>
            <a:t>As the government renegotiates specific trade deals, Avocados could take a hit. Imposing tariffs on imported Avocados would not only raise the product price for suppliers, but it would also increase the cost for consumers too. In addition, trade deals could involve seasonal restrictions that would impact the supply and demand, and ultimately raise avocado prices. </a:t>
          </a:r>
        </a:p>
      </dsp:txBody>
      <dsp:txXfrm>
        <a:off x="2071183" y="4908548"/>
        <a:ext cx="5560420" cy="1007889"/>
      </dsp:txXfrm>
    </dsp:sp>
    <dsp:sp modelId="{0E7E77DB-3D72-4889-94E5-26AA77F17C7F}">
      <dsp:nvSpPr>
        <dsp:cNvPr id="0" name=""/>
        <dsp:cNvSpPr/>
      </dsp:nvSpPr>
      <dsp:spPr>
        <a:xfrm>
          <a:off x="6133090" y="782135"/>
          <a:ext cx="695892" cy="695892"/>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6289666" y="782135"/>
        <a:ext cx="382740" cy="523659"/>
      </dsp:txXfrm>
    </dsp:sp>
    <dsp:sp modelId="{87197920-72BD-42E6-A8C1-72583F8F0FF5}">
      <dsp:nvSpPr>
        <dsp:cNvPr id="0" name=""/>
        <dsp:cNvSpPr/>
      </dsp:nvSpPr>
      <dsp:spPr>
        <a:xfrm>
          <a:off x="6643047" y="2001433"/>
          <a:ext cx="695892" cy="695892"/>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6799623" y="2001433"/>
        <a:ext cx="382740" cy="523659"/>
      </dsp:txXfrm>
    </dsp:sp>
    <dsp:sp modelId="{DFAEE2FB-FB5F-4D19-99CA-82CC8DCA838C}">
      <dsp:nvSpPr>
        <dsp:cNvPr id="0" name=""/>
        <dsp:cNvSpPr/>
      </dsp:nvSpPr>
      <dsp:spPr>
        <a:xfrm>
          <a:off x="7153003" y="3202887"/>
          <a:ext cx="695892" cy="695892"/>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7309579" y="3202887"/>
        <a:ext cx="382740" cy="523659"/>
      </dsp:txXfrm>
    </dsp:sp>
    <dsp:sp modelId="{B68B132C-3869-4053-A47A-A78BF1B71A39}">
      <dsp:nvSpPr>
        <dsp:cNvPr id="0" name=""/>
        <dsp:cNvSpPr/>
      </dsp:nvSpPr>
      <dsp:spPr>
        <a:xfrm>
          <a:off x="7662960" y="4434081"/>
          <a:ext cx="695892" cy="695892"/>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7819536" y="4434081"/>
        <a:ext cx="382740" cy="5236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6B8585-ECD1-4FFD-A862-181AF8F42194}">
      <dsp:nvSpPr>
        <dsp:cNvPr id="0" name=""/>
        <dsp:cNvSpPr/>
      </dsp:nvSpPr>
      <dsp:spPr>
        <a:xfrm>
          <a:off x="-4697273" y="-720057"/>
          <a:ext cx="5595098" cy="5595098"/>
        </a:xfrm>
        <a:prstGeom prst="blockArc">
          <a:avLst>
            <a:gd name="adj1" fmla="val 18900000"/>
            <a:gd name="adj2" fmla="val 2700000"/>
            <a:gd name="adj3" fmla="val 386"/>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73A3B5-A14E-48BE-871C-D21ABE04D84C}">
      <dsp:nvSpPr>
        <dsp:cNvPr id="0" name=""/>
        <dsp:cNvSpPr/>
      </dsp:nvSpPr>
      <dsp:spPr>
        <a:xfrm>
          <a:off x="577426" y="415498"/>
          <a:ext cx="4981711" cy="83099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960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Our Total Volume purchased of Organic Avocados since 2015 has gone up by an estimated 40,000 units </a:t>
          </a:r>
        </a:p>
      </dsp:txBody>
      <dsp:txXfrm>
        <a:off x="577426" y="415498"/>
        <a:ext cx="4981711" cy="830996"/>
      </dsp:txXfrm>
    </dsp:sp>
    <dsp:sp modelId="{C0EA239B-F16B-4422-95F3-A07940591FD8}">
      <dsp:nvSpPr>
        <dsp:cNvPr id="0" name=""/>
        <dsp:cNvSpPr/>
      </dsp:nvSpPr>
      <dsp:spPr>
        <a:xfrm>
          <a:off x="58053" y="311623"/>
          <a:ext cx="1038746" cy="1038746"/>
        </a:xfrm>
        <a:prstGeom prst="leftArrow">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D73F25-8830-46B3-AB19-12782FD45CA8}">
      <dsp:nvSpPr>
        <dsp:cNvPr id="0" name=""/>
        <dsp:cNvSpPr/>
      </dsp:nvSpPr>
      <dsp:spPr>
        <a:xfrm>
          <a:off x="879494" y="1661993"/>
          <a:ext cx="4679644" cy="83099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960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In 2018 we see an estimated 7,000-unit spike in sales.</a:t>
          </a:r>
        </a:p>
      </dsp:txBody>
      <dsp:txXfrm>
        <a:off x="879494" y="1661993"/>
        <a:ext cx="4679644" cy="830996"/>
      </dsp:txXfrm>
    </dsp:sp>
    <dsp:sp modelId="{A8FF86A7-405E-49FE-8C20-3F197CB5E22B}">
      <dsp:nvSpPr>
        <dsp:cNvPr id="0" name=""/>
        <dsp:cNvSpPr/>
      </dsp:nvSpPr>
      <dsp:spPr>
        <a:xfrm>
          <a:off x="360121" y="1558118"/>
          <a:ext cx="1038746" cy="1038746"/>
        </a:xfrm>
        <a:prstGeom prst="leftArrow">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1E9BE9-9B7C-4BAA-B3C5-1502FBA696B5}">
      <dsp:nvSpPr>
        <dsp:cNvPr id="0" name=""/>
        <dsp:cNvSpPr/>
      </dsp:nvSpPr>
      <dsp:spPr>
        <a:xfrm>
          <a:off x="577426" y="2908488"/>
          <a:ext cx="4981711" cy="83099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9604" tIns="45720" rIns="45720" bIns="45720" numCol="1" spcCol="1270" anchor="ctr" anchorCtr="0">
          <a:noAutofit/>
        </a:bodyPr>
        <a:lstStyle/>
        <a:p>
          <a:pPr marL="0" lvl="0" indent="0" algn="l" defTabSz="800100">
            <a:lnSpc>
              <a:spcPct val="90000"/>
            </a:lnSpc>
            <a:spcBef>
              <a:spcPct val="0"/>
            </a:spcBef>
            <a:spcAft>
              <a:spcPct val="35000"/>
            </a:spcAft>
            <a:buNone/>
          </a:pPr>
          <a:r>
            <a:rPr lang="en-US" sz="1800" b="0" kern="1200" dirty="0"/>
            <a:t>We can determine that Organic sales have steadily increased on a yearly basis.</a:t>
          </a:r>
        </a:p>
      </dsp:txBody>
      <dsp:txXfrm>
        <a:off x="577426" y="2908488"/>
        <a:ext cx="4981711" cy="830996"/>
      </dsp:txXfrm>
    </dsp:sp>
    <dsp:sp modelId="{771E77C8-EECA-4286-AEF5-84F048C7C03B}">
      <dsp:nvSpPr>
        <dsp:cNvPr id="0" name=""/>
        <dsp:cNvSpPr/>
      </dsp:nvSpPr>
      <dsp:spPr>
        <a:xfrm>
          <a:off x="58053" y="2804614"/>
          <a:ext cx="1038746" cy="1038746"/>
        </a:xfrm>
        <a:prstGeom prst="leftArrow">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6B8585-ECD1-4FFD-A862-181AF8F42194}">
      <dsp:nvSpPr>
        <dsp:cNvPr id="0" name=""/>
        <dsp:cNvSpPr/>
      </dsp:nvSpPr>
      <dsp:spPr>
        <a:xfrm>
          <a:off x="-4697273" y="-720057"/>
          <a:ext cx="5595098" cy="5595098"/>
        </a:xfrm>
        <a:prstGeom prst="blockArc">
          <a:avLst>
            <a:gd name="adj1" fmla="val 18900000"/>
            <a:gd name="adj2" fmla="val 2700000"/>
            <a:gd name="adj3" fmla="val 386"/>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73A3B5-A14E-48BE-871C-D21ABE04D84C}">
      <dsp:nvSpPr>
        <dsp:cNvPr id="0" name=""/>
        <dsp:cNvSpPr/>
      </dsp:nvSpPr>
      <dsp:spPr>
        <a:xfrm>
          <a:off x="577426" y="415498"/>
          <a:ext cx="4981711" cy="83099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9604"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There's an estimated 2,000,000-unit difference between how many Conventional Avocados sold in 2018 compared to Organic</a:t>
          </a:r>
        </a:p>
      </dsp:txBody>
      <dsp:txXfrm>
        <a:off x="577426" y="415498"/>
        <a:ext cx="4981711" cy="830996"/>
      </dsp:txXfrm>
    </dsp:sp>
    <dsp:sp modelId="{C0EA239B-F16B-4422-95F3-A07940591FD8}">
      <dsp:nvSpPr>
        <dsp:cNvPr id="0" name=""/>
        <dsp:cNvSpPr/>
      </dsp:nvSpPr>
      <dsp:spPr>
        <a:xfrm>
          <a:off x="58053" y="311623"/>
          <a:ext cx="1038746" cy="1038746"/>
        </a:xfrm>
        <a:prstGeom prst="leftArrow">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D73F25-8830-46B3-AB19-12782FD45CA8}">
      <dsp:nvSpPr>
        <dsp:cNvPr id="0" name=""/>
        <dsp:cNvSpPr/>
      </dsp:nvSpPr>
      <dsp:spPr>
        <a:xfrm>
          <a:off x="879494" y="1661993"/>
          <a:ext cx="4679644" cy="83099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9604"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In 2018 there was an estimated 450,000-unit increase in sales.</a:t>
          </a:r>
        </a:p>
      </dsp:txBody>
      <dsp:txXfrm>
        <a:off x="879494" y="1661993"/>
        <a:ext cx="4679644" cy="830996"/>
      </dsp:txXfrm>
    </dsp:sp>
    <dsp:sp modelId="{A8FF86A7-405E-49FE-8C20-3F197CB5E22B}">
      <dsp:nvSpPr>
        <dsp:cNvPr id="0" name=""/>
        <dsp:cNvSpPr/>
      </dsp:nvSpPr>
      <dsp:spPr>
        <a:xfrm>
          <a:off x="360121" y="1558118"/>
          <a:ext cx="1038746" cy="1038746"/>
        </a:xfrm>
        <a:prstGeom prst="leftArrow">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1E9BE9-9B7C-4BAA-B3C5-1502FBA696B5}">
      <dsp:nvSpPr>
        <dsp:cNvPr id="0" name=""/>
        <dsp:cNvSpPr/>
      </dsp:nvSpPr>
      <dsp:spPr>
        <a:xfrm>
          <a:off x="577426" y="2908488"/>
          <a:ext cx="4981711" cy="83099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9604" tIns="43180" rIns="43180" bIns="43180" numCol="1" spcCol="1270" anchor="ctr" anchorCtr="0">
          <a:noAutofit/>
        </a:bodyPr>
        <a:lstStyle/>
        <a:p>
          <a:pPr marL="0" lvl="0" indent="0" algn="l" defTabSz="755650">
            <a:lnSpc>
              <a:spcPct val="90000"/>
            </a:lnSpc>
            <a:spcBef>
              <a:spcPct val="0"/>
            </a:spcBef>
            <a:spcAft>
              <a:spcPct val="35000"/>
            </a:spcAft>
            <a:buNone/>
          </a:pPr>
          <a:r>
            <a:rPr lang="en-US" sz="1700" b="0" kern="1200" dirty="0"/>
            <a:t>Conventional Avocados were selling roughly 27% times more than Organic in 2019. </a:t>
          </a:r>
        </a:p>
      </dsp:txBody>
      <dsp:txXfrm>
        <a:off x="577426" y="2908488"/>
        <a:ext cx="4981711" cy="830996"/>
      </dsp:txXfrm>
    </dsp:sp>
    <dsp:sp modelId="{771E77C8-EECA-4286-AEF5-84F048C7C03B}">
      <dsp:nvSpPr>
        <dsp:cNvPr id="0" name=""/>
        <dsp:cNvSpPr/>
      </dsp:nvSpPr>
      <dsp:spPr>
        <a:xfrm>
          <a:off x="58053" y="2804614"/>
          <a:ext cx="1038746" cy="1038746"/>
        </a:xfrm>
        <a:prstGeom prst="leftArrow">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BF7684-DC70-3C46-B747-2E53652DB8DB}" type="datetimeFigureOut">
              <a:rPr lang="en-US" smtClean="0"/>
              <a:t>7/23/20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B25725-69BB-3844-AF06-AAE81F6BC572}" type="slidenum">
              <a:rPr lang="en-US" smtClean="0"/>
              <a:t>‹#›</a:t>
            </a:fld>
            <a:endParaRPr lang="en-US"/>
          </a:p>
        </p:txBody>
      </p:sp>
    </p:spTree>
    <p:extLst>
      <p:ext uri="{BB962C8B-B14F-4D97-AF65-F5344CB8AC3E}">
        <p14:creationId xmlns:p14="http://schemas.microsoft.com/office/powerpoint/2010/main" val="3902181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25725-69BB-3844-AF06-AAE81F6BC572}" type="slidenum">
              <a:rPr lang="en-US" smtClean="0"/>
              <a:t>1</a:t>
            </a:fld>
            <a:endParaRPr lang="en-US"/>
          </a:p>
        </p:txBody>
      </p:sp>
    </p:spTree>
    <p:extLst>
      <p:ext uri="{BB962C8B-B14F-4D97-AF65-F5344CB8AC3E}">
        <p14:creationId xmlns:p14="http://schemas.microsoft.com/office/powerpoint/2010/main" val="2101449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25725-69BB-3844-AF06-AAE81F6BC572}" type="slidenum">
              <a:rPr lang="en-US" smtClean="0"/>
              <a:t>5</a:t>
            </a:fld>
            <a:endParaRPr lang="en-US"/>
          </a:p>
        </p:txBody>
      </p:sp>
    </p:spTree>
    <p:extLst>
      <p:ext uri="{BB962C8B-B14F-4D97-AF65-F5344CB8AC3E}">
        <p14:creationId xmlns:p14="http://schemas.microsoft.com/office/powerpoint/2010/main" val="1301501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25725-69BB-3844-AF06-AAE81F6BC572}" type="slidenum">
              <a:rPr lang="en-US" smtClean="0"/>
              <a:t>18</a:t>
            </a:fld>
            <a:endParaRPr lang="en-US"/>
          </a:p>
        </p:txBody>
      </p:sp>
    </p:spTree>
    <p:extLst>
      <p:ext uri="{BB962C8B-B14F-4D97-AF65-F5344CB8AC3E}">
        <p14:creationId xmlns:p14="http://schemas.microsoft.com/office/powerpoint/2010/main" val="4008923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4C239D-686A-1C4D-A216-DF52C15A70A5}" type="datetimeFigureOut">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3881046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4C239D-686A-1C4D-A216-DF52C15A70A5}" type="datetimeFigureOut">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2156088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4C239D-686A-1C4D-A216-DF52C15A70A5}" type="datetimeFigureOut">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70497-5745-454E-A169-058939DD965F}"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82604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4C239D-686A-1C4D-A216-DF52C15A70A5}" type="datetimeFigureOut">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27208990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4C239D-686A-1C4D-A216-DF52C15A70A5}" type="datetimeFigureOut">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70497-5745-454E-A169-058939DD965F}"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724242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4C239D-686A-1C4D-A216-DF52C15A70A5}" type="datetimeFigureOut">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2444060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4C239D-686A-1C4D-A216-DF52C15A70A5}" type="datetimeFigureOut">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1915271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4C239D-686A-1C4D-A216-DF52C15A70A5}" type="datetimeFigureOut">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248397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4C239D-686A-1C4D-A216-DF52C15A70A5}" type="datetimeFigureOut">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2158268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4C239D-686A-1C4D-A216-DF52C15A70A5}" type="datetimeFigureOut">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3289654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4C239D-686A-1C4D-A216-DF52C15A70A5}" type="datetimeFigureOut">
              <a:rPr lang="en-US" smtClean="0"/>
              <a:t>7/23/20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2073011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4C239D-686A-1C4D-A216-DF52C15A70A5}" type="datetimeFigureOut">
              <a:rPr lang="en-US" smtClean="0"/>
              <a:t>7/23/20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1721214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4C239D-686A-1C4D-A216-DF52C15A70A5}" type="datetimeFigureOut">
              <a:rPr lang="en-US" smtClean="0"/>
              <a:t>7/23/20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2084729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4C239D-686A-1C4D-A216-DF52C15A70A5}" type="datetimeFigureOut">
              <a:rPr lang="en-US" smtClean="0"/>
              <a:t>7/23/20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1386140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4C239D-686A-1C4D-A216-DF52C15A70A5}" type="datetimeFigureOut">
              <a:rPr lang="en-US" smtClean="0"/>
              <a:t>7/23/20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3256352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4C239D-686A-1C4D-A216-DF52C15A70A5}" type="datetimeFigureOut">
              <a:rPr lang="en-US" smtClean="0"/>
              <a:t>7/23/20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570497-5745-454E-A169-058939DD965F}" type="slidenum">
              <a:rPr lang="en-US" smtClean="0"/>
              <a:t>‹#›</a:t>
            </a:fld>
            <a:endParaRPr lang="en-US"/>
          </a:p>
        </p:txBody>
      </p:sp>
    </p:spTree>
    <p:extLst>
      <p:ext uri="{BB962C8B-B14F-4D97-AF65-F5344CB8AC3E}">
        <p14:creationId xmlns:p14="http://schemas.microsoft.com/office/powerpoint/2010/main" val="17300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84C239D-686A-1C4D-A216-DF52C15A70A5}" type="datetimeFigureOut">
              <a:rPr lang="en-US" smtClean="0"/>
              <a:t>7/23/20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C570497-5745-454E-A169-058939DD965F}" type="slidenum">
              <a:rPr lang="en-US" smtClean="0"/>
              <a:t>‹#›</a:t>
            </a:fld>
            <a:endParaRPr lang="en-US"/>
          </a:p>
        </p:txBody>
      </p:sp>
    </p:spTree>
    <p:extLst>
      <p:ext uri="{BB962C8B-B14F-4D97-AF65-F5344CB8AC3E}">
        <p14:creationId xmlns:p14="http://schemas.microsoft.com/office/powerpoint/2010/main" val="8269826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3.tiff"/></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diagramLayout" Target="../diagrams/layout5.xml"/><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2.png"/><Relationship Id="rId2" Type="http://schemas.openxmlformats.org/officeDocument/2006/relationships/diagramData" Target="../diagrams/data5.xml"/><Relationship Id="rId16" Type="http://schemas.openxmlformats.org/officeDocument/2006/relationships/image" Target="../media/image31.svg"/><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26.png"/><Relationship Id="rId5" Type="http://schemas.openxmlformats.org/officeDocument/2006/relationships/diagramColors" Target="../diagrams/colors5.xml"/><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diagramQuickStyle" Target="../diagrams/quickStyle5.xml"/><Relationship Id="rId9" Type="http://schemas.openxmlformats.org/officeDocument/2006/relationships/image" Target="../media/image24.png"/><Relationship Id="rId14" Type="http://schemas.openxmlformats.org/officeDocument/2006/relationships/image" Target="../media/image29.sv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33.png"/><Relationship Id="rId7" Type="http://schemas.openxmlformats.org/officeDocument/2006/relationships/diagramQuickStyle" Target="../diagrams/quickStyle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34.png"/><Relationship Id="rId9" Type="http://schemas.microsoft.com/office/2007/relationships/diagramDrawing" Target="../diagrams/drawing6.xml"/></Relationships>
</file>

<file path=ppt/slides/_rels/slide1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4.png"/><Relationship Id="rId7" Type="http://schemas.openxmlformats.org/officeDocument/2006/relationships/diagramColors" Target="../diagrams/colors7.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statista.com/statistics/610460/production-avocados-us-by-state/" TargetMode="External"/><Relationship Id="rId7" Type="http://schemas.openxmlformats.org/officeDocument/2006/relationships/image" Target="../media/image37.tiff"/><Relationship Id="rId2" Type="http://schemas.openxmlformats.org/officeDocument/2006/relationships/hyperlink" Target="https://www.prnewswire.com/news-releases/host-your-big-game-celebration-with-avocados-from-mexicos-guac-nation-party-pack-300987342.html" TargetMode="External"/><Relationship Id="rId1" Type="http://schemas.openxmlformats.org/officeDocument/2006/relationships/slideLayout" Target="../slideLayouts/slideLayout2.xml"/><Relationship Id="rId6" Type="http://schemas.openxmlformats.org/officeDocument/2006/relationships/hyperlink" Target="https://www.producereport.com/article/california-hass-avocados-approved-import-china" TargetMode="External"/><Relationship Id="rId5" Type="http://schemas.openxmlformats.org/officeDocument/2006/relationships/hyperlink" Target="https://www.agmrc.org/commodities-products/fruits/avocados#:~:text=Exports%2FImports,fresh%20avocados%20(ERS%202018)." TargetMode="External"/><Relationship Id="rId4" Type="http://schemas.openxmlformats.org/officeDocument/2006/relationships/hyperlink" Target="https://www.ers.usda.gov/data-products/charts-of-note/charts-of-note/?topicId=14849#:~:text=U.S.%20avocado%20demand%20is%20climbing%20steadily&amp;text=Total%20U.S.%20production%20in%202018,avocado%20output%20in%20that%20year."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cheatsheet.com/culture/why-avocados-are-so-expensive.html/" TargetMode="External"/><Relationship Id="rId2" Type="http://schemas.openxmlformats.org/officeDocument/2006/relationships/hyperlink" Target="https://www.businessinsider.com/why-avocados-are-so-expensive-2019-10" TargetMode="External"/><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24.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alanluo418/avocado-prices-20152019" TargetMode="External"/><Relationship Id="rId2" Type="http://schemas.openxmlformats.org/officeDocument/2006/relationships/hyperlink" Target="https://hassavocadoboard.com/" TargetMode="Externa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726D025-4DFA-D34C-A938-86B8DEB8D609}"/>
              </a:ext>
            </a:extLst>
          </p:cNvPr>
          <p:cNvPicPr>
            <a:picLocks noChangeAspect="1"/>
          </p:cNvPicPr>
          <p:nvPr/>
        </p:nvPicPr>
        <p:blipFill rotWithShape="1">
          <a:blip r:embed="rId3">
            <a:clrChange>
              <a:clrFrom>
                <a:srgbClr val="FFFFFF"/>
              </a:clrFrom>
              <a:clrTo>
                <a:srgbClr val="FFFFFF">
                  <a:alpha val="0"/>
                </a:srgbClr>
              </a:clrTo>
            </a:clrChange>
          </a:blip>
          <a:srcRect b="35990"/>
          <a:stretch/>
        </p:blipFill>
        <p:spPr>
          <a:xfrm rot="10800000">
            <a:off x="2922916" y="4976721"/>
            <a:ext cx="3623527" cy="1881277"/>
          </a:xfrm>
          <a:prstGeom prst="rect">
            <a:avLst/>
          </a:prstGeom>
          <a:noFill/>
        </p:spPr>
      </p:pic>
      <p:pic>
        <p:nvPicPr>
          <p:cNvPr id="11" name="Picture 10">
            <a:extLst>
              <a:ext uri="{FF2B5EF4-FFF2-40B4-BE49-F238E27FC236}">
                <a16:creationId xmlns:a16="http://schemas.microsoft.com/office/drawing/2014/main" id="{5DF76745-36EE-E145-B92C-C982BA0C7438}"/>
              </a:ext>
            </a:extLst>
          </p:cNvPr>
          <p:cNvPicPr>
            <a:picLocks noChangeAspect="1"/>
          </p:cNvPicPr>
          <p:nvPr/>
        </p:nvPicPr>
        <p:blipFill rotWithShape="1">
          <a:blip r:embed="rId3">
            <a:clrChange>
              <a:clrFrom>
                <a:srgbClr val="FFFFFF"/>
              </a:clrFrom>
              <a:clrTo>
                <a:srgbClr val="FFFFFF">
                  <a:alpha val="0"/>
                </a:srgbClr>
              </a:clrTo>
            </a:clrChange>
          </a:blip>
          <a:srcRect t="36787"/>
          <a:stretch/>
        </p:blipFill>
        <p:spPr>
          <a:xfrm>
            <a:off x="6013727" y="5073937"/>
            <a:ext cx="3623527" cy="1857857"/>
          </a:xfrm>
          <a:prstGeom prst="rect">
            <a:avLst/>
          </a:prstGeom>
          <a:noFill/>
        </p:spPr>
      </p:pic>
      <p:sp>
        <p:nvSpPr>
          <p:cNvPr id="2" name="Title 1">
            <a:extLst>
              <a:ext uri="{FF2B5EF4-FFF2-40B4-BE49-F238E27FC236}">
                <a16:creationId xmlns:a16="http://schemas.microsoft.com/office/drawing/2014/main" id="{3054FEAA-F04C-B943-AA93-E57138A478DE}"/>
              </a:ext>
            </a:extLst>
          </p:cNvPr>
          <p:cNvSpPr>
            <a:spLocks noGrp="1"/>
          </p:cNvSpPr>
          <p:nvPr>
            <p:ph type="ctrTitle"/>
          </p:nvPr>
        </p:nvSpPr>
        <p:spPr>
          <a:xfrm>
            <a:off x="1507067" y="2379367"/>
            <a:ext cx="7766936" cy="1646302"/>
          </a:xfrm>
        </p:spPr>
        <p:txBody>
          <a:bodyPr/>
          <a:lstStyle/>
          <a:p>
            <a:r>
              <a:rPr lang="en-US" sz="5600" b="1" dirty="0"/>
              <a:t>The Avocado Project</a:t>
            </a:r>
          </a:p>
        </p:txBody>
      </p:sp>
      <p:sp>
        <p:nvSpPr>
          <p:cNvPr id="3" name="Subtitle 2">
            <a:extLst>
              <a:ext uri="{FF2B5EF4-FFF2-40B4-BE49-F238E27FC236}">
                <a16:creationId xmlns:a16="http://schemas.microsoft.com/office/drawing/2014/main" id="{54FC3E06-0C97-9743-AC27-291423537FE9}"/>
              </a:ext>
            </a:extLst>
          </p:cNvPr>
          <p:cNvSpPr>
            <a:spLocks noGrp="1"/>
          </p:cNvSpPr>
          <p:nvPr>
            <p:ph type="subTitle" idx="1"/>
          </p:nvPr>
        </p:nvSpPr>
        <p:spPr>
          <a:xfrm>
            <a:off x="1507067" y="4008888"/>
            <a:ext cx="7766936" cy="1096899"/>
          </a:xfrm>
        </p:spPr>
        <p:txBody>
          <a:bodyPr>
            <a:normAutofit lnSpcReduction="10000"/>
          </a:bodyPr>
          <a:lstStyle/>
          <a:p>
            <a:r>
              <a:rPr lang="en-US" dirty="0"/>
              <a:t>UCF Data Analytics &amp; Visualization Bootcamp</a:t>
            </a:r>
          </a:p>
          <a:p>
            <a:r>
              <a:rPr lang="en-US" dirty="0"/>
              <a:t>Dawn Salisbury, Chrissy </a:t>
            </a:r>
            <a:r>
              <a:rPr lang="en-US" dirty="0" err="1"/>
              <a:t>Suckow</a:t>
            </a:r>
            <a:endParaRPr lang="en-US" dirty="0"/>
          </a:p>
          <a:p>
            <a:r>
              <a:rPr lang="en-US" dirty="0"/>
              <a:t>Katherine Manning, Sofia </a:t>
            </a:r>
            <a:r>
              <a:rPr lang="en-US" dirty="0" err="1"/>
              <a:t>Sotillo</a:t>
            </a:r>
            <a:endParaRPr lang="en-US" dirty="0"/>
          </a:p>
        </p:txBody>
      </p:sp>
      <p:pic>
        <p:nvPicPr>
          <p:cNvPr id="6" name="Picture 5">
            <a:extLst>
              <a:ext uri="{FF2B5EF4-FFF2-40B4-BE49-F238E27FC236}">
                <a16:creationId xmlns:a16="http://schemas.microsoft.com/office/drawing/2014/main" id="{6B3D0532-B0C3-AD49-93F6-7CBD9F993AF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9538" y="30566"/>
            <a:ext cx="3623527" cy="2939063"/>
          </a:xfrm>
          <a:prstGeom prst="rect">
            <a:avLst/>
          </a:prstGeom>
          <a:noFill/>
        </p:spPr>
      </p:pic>
      <p:pic>
        <p:nvPicPr>
          <p:cNvPr id="7" name="Picture 6">
            <a:extLst>
              <a:ext uri="{FF2B5EF4-FFF2-40B4-BE49-F238E27FC236}">
                <a16:creationId xmlns:a16="http://schemas.microsoft.com/office/drawing/2014/main" id="{5D5AA0CF-048C-8340-B9AB-3E15147BBA98}"/>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0800000">
            <a:off x="3155917" y="30566"/>
            <a:ext cx="3623527" cy="2939063"/>
          </a:xfrm>
          <a:prstGeom prst="rect">
            <a:avLst/>
          </a:prstGeom>
          <a:noFill/>
        </p:spPr>
      </p:pic>
      <p:pic>
        <p:nvPicPr>
          <p:cNvPr id="8" name="Picture 7">
            <a:extLst>
              <a:ext uri="{FF2B5EF4-FFF2-40B4-BE49-F238E27FC236}">
                <a16:creationId xmlns:a16="http://schemas.microsoft.com/office/drawing/2014/main" id="{8EA9ABF4-FA8B-9240-806D-8FE4BC109D1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265397" y="30566"/>
            <a:ext cx="3623527" cy="2939063"/>
          </a:xfrm>
          <a:prstGeom prst="rect">
            <a:avLst/>
          </a:prstGeom>
          <a:noFill/>
        </p:spPr>
      </p:pic>
      <p:pic>
        <p:nvPicPr>
          <p:cNvPr id="9" name="Picture 8">
            <a:extLst>
              <a:ext uri="{FF2B5EF4-FFF2-40B4-BE49-F238E27FC236}">
                <a16:creationId xmlns:a16="http://schemas.microsoft.com/office/drawing/2014/main" id="{1DF37A73-1B5F-E74B-BD11-7F31B227145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4434" y="3895515"/>
            <a:ext cx="3623527" cy="2939063"/>
          </a:xfrm>
          <a:prstGeom prst="rect">
            <a:avLst/>
          </a:prstGeom>
          <a:noFill/>
        </p:spPr>
      </p:pic>
      <p:pic>
        <p:nvPicPr>
          <p:cNvPr id="12" name="Picture 11">
            <a:extLst>
              <a:ext uri="{FF2B5EF4-FFF2-40B4-BE49-F238E27FC236}">
                <a16:creationId xmlns:a16="http://schemas.microsoft.com/office/drawing/2014/main" id="{76437477-253A-0948-BAE7-0665797E267D}"/>
              </a:ext>
            </a:extLst>
          </p:cNvPr>
          <p:cNvPicPr>
            <a:picLocks noChangeAspect="1"/>
          </p:cNvPicPr>
          <p:nvPr/>
        </p:nvPicPr>
        <p:blipFill rotWithShape="1">
          <a:blip r:embed="rId3">
            <a:clrChange>
              <a:clrFrom>
                <a:srgbClr val="FFFFFF"/>
              </a:clrFrom>
              <a:clrTo>
                <a:srgbClr val="FFFFFF">
                  <a:alpha val="0"/>
                </a:srgbClr>
              </a:clrTo>
            </a:clrChange>
          </a:blip>
          <a:srcRect l="59910" t="66520"/>
          <a:stretch/>
        </p:blipFill>
        <p:spPr>
          <a:xfrm rot="10800000">
            <a:off x="2948200" y="3936045"/>
            <a:ext cx="1452668" cy="983990"/>
          </a:xfrm>
          <a:prstGeom prst="rect">
            <a:avLst/>
          </a:prstGeom>
          <a:noFill/>
        </p:spPr>
      </p:pic>
    </p:spTree>
    <p:extLst>
      <p:ext uri="{BB962C8B-B14F-4D97-AF65-F5344CB8AC3E}">
        <p14:creationId xmlns:p14="http://schemas.microsoft.com/office/powerpoint/2010/main" val="2355251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B18E9-02DD-438C-A089-BC08CDBC8587}"/>
              </a:ext>
            </a:extLst>
          </p:cNvPr>
          <p:cNvSpPr>
            <a:spLocks noGrp="1"/>
          </p:cNvSpPr>
          <p:nvPr>
            <p:ph type="title"/>
          </p:nvPr>
        </p:nvSpPr>
        <p:spPr/>
        <p:txBody>
          <a:bodyPr/>
          <a:lstStyle/>
          <a:p>
            <a:r>
              <a:rPr lang="en-US" b="1" dirty="0"/>
              <a:t>Breakdown of Trends for Each Year of Avocado Prices and Sales Volume</a:t>
            </a:r>
          </a:p>
        </p:txBody>
      </p:sp>
      <p:pic>
        <p:nvPicPr>
          <p:cNvPr id="8" name="Content Placeholder 7" descr="A close up of a map&#10;&#10;Description automatically generated">
            <a:extLst>
              <a:ext uri="{FF2B5EF4-FFF2-40B4-BE49-F238E27FC236}">
                <a16:creationId xmlns:a16="http://schemas.microsoft.com/office/drawing/2014/main" id="{5547989E-325C-4B25-96B0-A75600E72CF8}"/>
              </a:ext>
            </a:extLst>
          </p:cNvPr>
          <p:cNvPicPr>
            <a:picLocks noGrp="1" noChangeAspect="1"/>
          </p:cNvPicPr>
          <p:nvPr>
            <p:ph sz="half" idx="2"/>
          </p:nvPr>
        </p:nvPicPr>
        <p:blipFill>
          <a:blip r:embed="rId2"/>
          <a:stretch>
            <a:fillRect/>
          </a:stretch>
        </p:blipFill>
        <p:spPr>
          <a:xfrm>
            <a:off x="423377" y="1930401"/>
            <a:ext cx="4689471" cy="3126313"/>
          </a:xfrm>
        </p:spPr>
      </p:pic>
      <p:pic>
        <p:nvPicPr>
          <p:cNvPr id="10" name="Content Placeholder 9" descr="A close up of a map&#10;&#10;Description automatically generated">
            <a:extLst>
              <a:ext uri="{FF2B5EF4-FFF2-40B4-BE49-F238E27FC236}">
                <a16:creationId xmlns:a16="http://schemas.microsoft.com/office/drawing/2014/main" id="{4CE5A2F1-70A4-49A6-935B-D38FB1E4628D}"/>
              </a:ext>
            </a:extLst>
          </p:cNvPr>
          <p:cNvPicPr>
            <a:picLocks noGrp="1" noChangeAspect="1"/>
          </p:cNvPicPr>
          <p:nvPr>
            <p:ph sz="quarter" idx="4"/>
          </p:nvPr>
        </p:nvPicPr>
        <p:blipFill>
          <a:blip r:embed="rId3">
            <a:clrChange>
              <a:clrFrom>
                <a:srgbClr val="FFFFFF"/>
              </a:clrFrom>
              <a:clrTo>
                <a:srgbClr val="FFFFFF">
                  <a:alpha val="0"/>
                </a:srgbClr>
              </a:clrTo>
            </a:clrChange>
          </a:blip>
          <a:stretch>
            <a:fillRect/>
          </a:stretch>
        </p:blipFill>
        <p:spPr>
          <a:xfrm>
            <a:off x="5112848" y="1930400"/>
            <a:ext cx="4689472" cy="3126314"/>
          </a:xfrm>
        </p:spPr>
      </p:pic>
      <p:sp>
        <p:nvSpPr>
          <p:cNvPr id="11" name="TextBox 10">
            <a:extLst>
              <a:ext uri="{FF2B5EF4-FFF2-40B4-BE49-F238E27FC236}">
                <a16:creationId xmlns:a16="http://schemas.microsoft.com/office/drawing/2014/main" id="{184A7D24-2CF1-4790-AD15-F27D2A33BD95}"/>
              </a:ext>
            </a:extLst>
          </p:cNvPr>
          <p:cNvSpPr txBox="1"/>
          <p:nvPr/>
        </p:nvSpPr>
        <p:spPr>
          <a:xfrm>
            <a:off x="811146" y="5113412"/>
            <a:ext cx="8607431" cy="1477328"/>
          </a:xfrm>
          <a:prstGeom prst="rect">
            <a:avLst/>
          </a:prstGeom>
          <a:noFill/>
        </p:spPr>
        <p:txBody>
          <a:bodyPr wrap="square" rtlCol="0">
            <a:spAutoFit/>
          </a:bodyPr>
          <a:lstStyle/>
          <a:p>
            <a:pPr>
              <a:buClr>
                <a:srgbClr val="00B050"/>
              </a:buClr>
            </a:pPr>
            <a:r>
              <a:rPr lang="en-US" dirty="0"/>
              <a:t>When analyzed for individual year compared to other years, a clear conclusion cannot be made for the month with the highest sales volume or the month with the lowest avocado price.</a:t>
            </a:r>
          </a:p>
          <a:p>
            <a:pPr marL="285750" indent="-285750">
              <a:buClr>
                <a:srgbClr val="00B050"/>
              </a:buClr>
              <a:buFont typeface="Wingdings" panose="05000000000000000000" pitchFamily="2" charset="2"/>
              <a:buChar char="Ø"/>
            </a:pPr>
            <a:endParaRPr lang="en-US" dirty="0"/>
          </a:p>
          <a:p>
            <a:endParaRPr lang="en-US" dirty="0"/>
          </a:p>
        </p:txBody>
      </p:sp>
      <p:pic>
        <p:nvPicPr>
          <p:cNvPr id="6" name="Picture 5">
            <a:extLst>
              <a:ext uri="{FF2B5EF4-FFF2-40B4-BE49-F238E27FC236}">
                <a16:creationId xmlns:a16="http://schemas.microsoft.com/office/drawing/2014/main" id="{ADDC688A-096C-E348-9BDB-455BCD22F568}"/>
              </a:ext>
            </a:extLst>
          </p:cNvPr>
          <p:cNvPicPr>
            <a:picLocks noChangeAspect="1"/>
          </p:cNvPicPr>
          <p:nvPr/>
        </p:nvPicPr>
        <p:blipFill rotWithShape="1">
          <a:blip r:embed="rId4">
            <a:clrChange>
              <a:clrFrom>
                <a:srgbClr val="FFFFFF"/>
              </a:clrFrom>
              <a:clrTo>
                <a:srgbClr val="FFFFFF">
                  <a:alpha val="0"/>
                </a:srgbClr>
              </a:clrTo>
            </a:clrChange>
          </a:blip>
          <a:srcRect l="8710" r="5998" b="-2"/>
          <a:stretch/>
        </p:blipFill>
        <p:spPr>
          <a:xfrm>
            <a:off x="10026835" y="4859442"/>
            <a:ext cx="1879766" cy="1652967"/>
          </a:xfrm>
          <a:prstGeom prst="rect">
            <a:avLst/>
          </a:prstGeom>
        </p:spPr>
      </p:pic>
    </p:spTree>
    <p:extLst>
      <p:ext uri="{BB962C8B-B14F-4D97-AF65-F5344CB8AC3E}">
        <p14:creationId xmlns:p14="http://schemas.microsoft.com/office/powerpoint/2010/main" val="4179340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4A18-2E5B-FC4D-B092-3A8CB508977D}"/>
              </a:ext>
            </a:extLst>
          </p:cNvPr>
          <p:cNvSpPr>
            <a:spLocks noGrp="1"/>
          </p:cNvSpPr>
          <p:nvPr>
            <p:ph type="title"/>
          </p:nvPr>
        </p:nvSpPr>
        <p:spPr/>
        <p:txBody>
          <a:bodyPr>
            <a:normAutofit fontScale="90000"/>
          </a:bodyPr>
          <a:lstStyle/>
          <a:p>
            <a:r>
              <a:rPr lang="en-US" sz="3600" b="1" dirty="0"/>
              <a:t>What is the popularity of avocados within the United states </a:t>
            </a:r>
            <a:r>
              <a:rPr lang="en-US" b="1" dirty="0"/>
              <a:t>sold </a:t>
            </a:r>
            <a:r>
              <a:rPr lang="en-US" sz="3600" b="1" dirty="0"/>
              <a:t>by region?</a:t>
            </a:r>
            <a:br>
              <a:rPr lang="en-US" sz="3600" b="1" dirty="0"/>
            </a:br>
            <a:endParaRPr lang="en-US" b="1" dirty="0"/>
          </a:p>
        </p:txBody>
      </p:sp>
      <p:sp>
        <p:nvSpPr>
          <p:cNvPr id="3" name="Content Placeholder 2">
            <a:extLst>
              <a:ext uri="{FF2B5EF4-FFF2-40B4-BE49-F238E27FC236}">
                <a16:creationId xmlns:a16="http://schemas.microsoft.com/office/drawing/2014/main" id="{00CF964D-E105-0C45-91A3-0340FE436455}"/>
              </a:ext>
            </a:extLst>
          </p:cNvPr>
          <p:cNvSpPr>
            <a:spLocks noGrp="1"/>
          </p:cNvSpPr>
          <p:nvPr>
            <p:ph idx="1"/>
          </p:nvPr>
        </p:nvSpPr>
        <p:spPr>
          <a:xfrm>
            <a:off x="677334" y="1930400"/>
            <a:ext cx="8596668" cy="4498975"/>
          </a:xfrm>
        </p:spPr>
        <p:txBody>
          <a:bodyPr/>
          <a:lstStyle/>
          <a:p>
            <a:pPr marL="0" indent="0">
              <a:buNone/>
            </a:pPr>
            <a:r>
              <a:rPr lang="en-US" sz="1800" dirty="0"/>
              <a:t>Total bs. of Hass avocados sold in the U.S. 24,960,842,913</a:t>
            </a:r>
          </a:p>
          <a:p>
            <a:endParaRPr lang="en-US" dirty="0"/>
          </a:p>
          <a:p>
            <a:endParaRPr lang="en-US" sz="1800" dirty="0"/>
          </a:p>
          <a:p>
            <a:endParaRPr lang="en-US" sz="1800" dirty="0"/>
          </a:p>
          <a:p>
            <a:endParaRPr lang="en-US" sz="1800" dirty="0"/>
          </a:p>
          <a:p>
            <a:endParaRPr lang="en-US" dirty="0"/>
          </a:p>
          <a:p>
            <a:endParaRPr lang="en-US" sz="1800" dirty="0"/>
          </a:p>
          <a:p>
            <a:endParaRPr lang="en-US" dirty="0"/>
          </a:p>
          <a:p>
            <a:endParaRPr lang="en-US" sz="1800" dirty="0"/>
          </a:p>
          <a:p>
            <a:endParaRPr lang="en-US" dirty="0"/>
          </a:p>
          <a:p>
            <a:endParaRPr lang="en-US" sz="1800" dirty="0"/>
          </a:p>
          <a:p>
            <a:endParaRPr lang="en-US" dirty="0"/>
          </a:p>
          <a:p>
            <a:endParaRPr lang="en-US" dirty="0"/>
          </a:p>
        </p:txBody>
      </p:sp>
      <p:pic>
        <p:nvPicPr>
          <p:cNvPr id="5" name="Picture 4">
            <a:extLst>
              <a:ext uri="{FF2B5EF4-FFF2-40B4-BE49-F238E27FC236}">
                <a16:creationId xmlns:a16="http://schemas.microsoft.com/office/drawing/2014/main" id="{BE3277CA-D145-464A-BD0C-EFF1921C075D}"/>
              </a:ext>
            </a:extLst>
          </p:cNvPr>
          <p:cNvPicPr>
            <a:picLocks noChangeAspect="1"/>
          </p:cNvPicPr>
          <p:nvPr/>
        </p:nvPicPr>
        <p:blipFill rotWithShape="1">
          <a:blip r:embed="rId2">
            <a:clrChange>
              <a:clrFrom>
                <a:srgbClr val="FFFFFF"/>
              </a:clrFrom>
              <a:clrTo>
                <a:srgbClr val="FFFFFF">
                  <a:alpha val="0"/>
                </a:srgbClr>
              </a:clrTo>
            </a:clrChange>
          </a:blip>
          <a:srcRect/>
          <a:stretch/>
        </p:blipFill>
        <p:spPr>
          <a:xfrm>
            <a:off x="657567" y="2326307"/>
            <a:ext cx="8096134" cy="4226379"/>
          </a:xfrm>
          <a:prstGeom prst="rect">
            <a:avLst/>
          </a:prstGeom>
        </p:spPr>
      </p:pic>
      <p:pic>
        <p:nvPicPr>
          <p:cNvPr id="6" name="Picture 5">
            <a:extLst>
              <a:ext uri="{FF2B5EF4-FFF2-40B4-BE49-F238E27FC236}">
                <a16:creationId xmlns:a16="http://schemas.microsoft.com/office/drawing/2014/main" id="{6AA34F46-F281-6146-B626-016EA0CE653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759730" y="4652471"/>
            <a:ext cx="2071714" cy="2071714"/>
          </a:xfrm>
          <a:prstGeom prst="rect">
            <a:avLst/>
          </a:prstGeom>
        </p:spPr>
      </p:pic>
    </p:spTree>
    <p:extLst>
      <p:ext uri="{BB962C8B-B14F-4D97-AF65-F5344CB8AC3E}">
        <p14:creationId xmlns:p14="http://schemas.microsoft.com/office/powerpoint/2010/main" val="1076962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4A18-2E5B-FC4D-B092-3A8CB508977D}"/>
              </a:ext>
            </a:extLst>
          </p:cNvPr>
          <p:cNvSpPr>
            <a:spLocks noGrp="1"/>
          </p:cNvSpPr>
          <p:nvPr>
            <p:ph type="title"/>
          </p:nvPr>
        </p:nvSpPr>
        <p:spPr>
          <a:xfrm>
            <a:off x="677333" y="609600"/>
            <a:ext cx="8879261" cy="695093"/>
          </a:xfrm>
        </p:spPr>
        <p:txBody>
          <a:bodyPr>
            <a:normAutofit fontScale="90000"/>
          </a:bodyPr>
          <a:lstStyle/>
          <a:p>
            <a:r>
              <a:rPr lang="en-US" sz="3600" b="1" dirty="0"/>
              <a:t>Can the type of avocado offered affect sales?</a:t>
            </a:r>
            <a:br>
              <a:rPr lang="en-US" sz="3600" b="1" dirty="0"/>
            </a:br>
            <a:br>
              <a:rPr lang="en-US" sz="3600" b="1" dirty="0"/>
            </a:br>
            <a:endParaRPr lang="en-US" b="1" dirty="0"/>
          </a:p>
        </p:txBody>
      </p:sp>
      <p:sp>
        <p:nvSpPr>
          <p:cNvPr id="3" name="Content Placeholder 2">
            <a:extLst>
              <a:ext uri="{FF2B5EF4-FFF2-40B4-BE49-F238E27FC236}">
                <a16:creationId xmlns:a16="http://schemas.microsoft.com/office/drawing/2014/main" id="{00CF964D-E105-0C45-91A3-0340FE436455}"/>
              </a:ext>
            </a:extLst>
          </p:cNvPr>
          <p:cNvSpPr>
            <a:spLocks noGrp="1"/>
          </p:cNvSpPr>
          <p:nvPr>
            <p:ph idx="1"/>
          </p:nvPr>
        </p:nvSpPr>
        <p:spPr>
          <a:xfrm>
            <a:off x="677334" y="1179512"/>
            <a:ext cx="8596668" cy="4498975"/>
          </a:xfrm>
        </p:spPr>
        <p:txBody>
          <a:bodyPr/>
          <a:lstStyle/>
          <a:p>
            <a:pPr marL="0" indent="0">
              <a:buNone/>
            </a:pPr>
            <a:r>
              <a:rPr lang="en-US" dirty="0"/>
              <a:t> Volumes by type of avocado  Small: 8,068,993,745 Large:7,926,564,441 </a:t>
            </a:r>
            <a:endParaRPr lang="en-US" sz="1800" dirty="0"/>
          </a:p>
          <a:p>
            <a:endParaRPr lang="en-US" dirty="0"/>
          </a:p>
          <a:p>
            <a:endParaRPr lang="en-US" sz="1800" dirty="0"/>
          </a:p>
          <a:p>
            <a:endParaRPr lang="en-US" sz="1800" dirty="0"/>
          </a:p>
          <a:p>
            <a:endParaRPr lang="en-US" sz="1800" dirty="0"/>
          </a:p>
          <a:p>
            <a:endParaRPr lang="en-US" dirty="0"/>
          </a:p>
          <a:p>
            <a:endParaRPr lang="en-US" sz="1800" dirty="0"/>
          </a:p>
          <a:p>
            <a:endParaRPr lang="en-US" dirty="0"/>
          </a:p>
          <a:p>
            <a:endParaRPr lang="en-US" sz="1800" dirty="0"/>
          </a:p>
          <a:p>
            <a:endParaRPr lang="en-US" dirty="0"/>
          </a:p>
          <a:p>
            <a:endParaRPr lang="en-US" sz="1800" dirty="0"/>
          </a:p>
          <a:p>
            <a:endParaRPr lang="en-US" dirty="0"/>
          </a:p>
          <a:p>
            <a:endParaRPr lang="en-US" dirty="0"/>
          </a:p>
        </p:txBody>
      </p:sp>
      <p:pic>
        <p:nvPicPr>
          <p:cNvPr id="6" name="Picture 5">
            <a:extLst>
              <a:ext uri="{FF2B5EF4-FFF2-40B4-BE49-F238E27FC236}">
                <a16:creationId xmlns:a16="http://schemas.microsoft.com/office/drawing/2014/main" id="{32D5B489-C828-4A59-B5AB-6E75523B7F75}"/>
              </a:ext>
            </a:extLst>
          </p:cNvPr>
          <p:cNvPicPr>
            <a:picLocks noChangeAspect="1"/>
          </p:cNvPicPr>
          <p:nvPr/>
        </p:nvPicPr>
        <p:blipFill>
          <a:blip r:embed="rId2"/>
          <a:stretch>
            <a:fillRect/>
          </a:stretch>
        </p:blipFill>
        <p:spPr>
          <a:xfrm>
            <a:off x="677334" y="1483734"/>
            <a:ext cx="7474207" cy="2773611"/>
          </a:xfrm>
          <a:prstGeom prst="rect">
            <a:avLst/>
          </a:prstGeom>
        </p:spPr>
      </p:pic>
      <p:pic>
        <p:nvPicPr>
          <p:cNvPr id="10" name="Picture 9">
            <a:extLst>
              <a:ext uri="{FF2B5EF4-FFF2-40B4-BE49-F238E27FC236}">
                <a16:creationId xmlns:a16="http://schemas.microsoft.com/office/drawing/2014/main" id="{D2E3F907-FCF8-41E8-97AA-E6B63618D75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98009" y="4034832"/>
            <a:ext cx="7253172" cy="2689031"/>
          </a:xfrm>
          <a:prstGeom prst="rect">
            <a:avLst/>
          </a:prstGeom>
        </p:spPr>
      </p:pic>
      <p:pic>
        <p:nvPicPr>
          <p:cNvPr id="7" name="Picture 6">
            <a:extLst>
              <a:ext uri="{FF2B5EF4-FFF2-40B4-BE49-F238E27FC236}">
                <a16:creationId xmlns:a16="http://schemas.microsoft.com/office/drawing/2014/main" id="{A58D27DC-F8EB-4340-9DEC-15EC6D2C9CB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759730" y="4629847"/>
            <a:ext cx="2094016" cy="2094016"/>
          </a:xfrm>
          <a:prstGeom prst="rect">
            <a:avLst/>
          </a:prstGeom>
        </p:spPr>
      </p:pic>
    </p:spTree>
    <p:extLst>
      <p:ext uri="{BB962C8B-B14F-4D97-AF65-F5344CB8AC3E}">
        <p14:creationId xmlns:p14="http://schemas.microsoft.com/office/powerpoint/2010/main" val="2271653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4A18-2E5B-FC4D-B092-3A8CB508977D}"/>
              </a:ext>
            </a:extLst>
          </p:cNvPr>
          <p:cNvSpPr>
            <a:spLocks noGrp="1"/>
          </p:cNvSpPr>
          <p:nvPr>
            <p:ph type="title"/>
          </p:nvPr>
        </p:nvSpPr>
        <p:spPr>
          <a:xfrm>
            <a:off x="677333" y="609600"/>
            <a:ext cx="8935017" cy="695093"/>
          </a:xfrm>
        </p:spPr>
        <p:txBody>
          <a:bodyPr>
            <a:normAutofit fontScale="90000"/>
          </a:bodyPr>
          <a:lstStyle/>
          <a:p>
            <a:r>
              <a:rPr lang="en-US" sz="3600" b="1" dirty="0"/>
              <a:t>Can the type of avocado offered affect sales?</a:t>
            </a:r>
            <a:br>
              <a:rPr lang="en-US" sz="3600" b="1" dirty="0"/>
            </a:br>
            <a:br>
              <a:rPr lang="en-US" sz="3600" b="1" dirty="0"/>
            </a:br>
            <a:endParaRPr lang="en-US" b="1" dirty="0"/>
          </a:p>
        </p:txBody>
      </p:sp>
      <p:sp>
        <p:nvSpPr>
          <p:cNvPr id="3" name="Content Placeholder 2">
            <a:extLst>
              <a:ext uri="{FF2B5EF4-FFF2-40B4-BE49-F238E27FC236}">
                <a16:creationId xmlns:a16="http://schemas.microsoft.com/office/drawing/2014/main" id="{00CF964D-E105-0C45-91A3-0340FE436455}"/>
              </a:ext>
            </a:extLst>
          </p:cNvPr>
          <p:cNvSpPr>
            <a:spLocks noGrp="1"/>
          </p:cNvSpPr>
          <p:nvPr>
            <p:ph idx="1"/>
          </p:nvPr>
        </p:nvSpPr>
        <p:spPr>
          <a:xfrm>
            <a:off x="677334" y="1179512"/>
            <a:ext cx="8596668" cy="4498975"/>
          </a:xfrm>
        </p:spPr>
        <p:txBody>
          <a:bodyPr/>
          <a:lstStyle/>
          <a:p>
            <a:pPr marL="0" indent="0">
              <a:buNone/>
            </a:pPr>
            <a:r>
              <a:rPr lang="en-US" dirty="0"/>
              <a:t>Volumes by type of avocado  X-Large: 605,441,564 Bulk: 8,357,394,158 </a:t>
            </a:r>
            <a:endParaRPr lang="en-US" sz="1800" dirty="0"/>
          </a:p>
          <a:p>
            <a:endParaRPr lang="en-US" dirty="0"/>
          </a:p>
          <a:p>
            <a:endParaRPr lang="en-US" sz="1800" dirty="0"/>
          </a:p>
          <a:p>
            <a:endParaRPr lang="en-US" sz="1800" dirty="0"/>
          </a:p>
          <a:p>
            <a:endParaRPr lang="en-US" sz="1800" dirty="0"/>
          </a:p>
          <a:p>
            <a:endParaRPr lang="en-US" dirty="0"/>
          </a:p>
          <a:p>
            <a:endParaRPr lang="en-US" sz="1800" dirty="0"/>
          </a:p>
          <a:p>
            <a:endParaRPr lang="en-US" dirty="0"/>
          </a:p>
          <a:p>
            <a:endParaRPr lang="en-US" sz="1800" dirty="0"/>
          </a:p>
          <a:p>
            <a:endParaRPr lang="en-US" dirty="0"/>
          </a:p>
          <a:p>
            <a:endParaRPr lang="en-US" sz="1800" dirty="0"/>
          </a:p>
          <a:p>
            <a:endParaRPr lang="en-US" dirty="0"/>
          </a:p>
          <a:p>
            <a:endParaRPr lang="en-US" dirty="0"/>
          </a:p>
        </p:txBody>
      </p:sp>
      <p:pic>
        <p:nvPicPr>
          <p:cNvPr id="5" name="Picture 4">
            <a:extLst>
              <a:ext uri="{FF2B5EF4-FFF2-40B4-BE49-F238E27FC236}">
                <a16:creationId xmlns:a16="http://schemas.microsoft.com/office/drawing/2014/main" id="{98EDFCCF-3452-48D9-987E-2179B0AC59C7}"/>
              </a:ext>
            </a:extLst>
          </p:cNvPr>
          <p:cNvPicPr>
            <a:picLocks noChangeAspect="1"/>
          </p:cNvPicPr>
          <p:nvPr/>
        </p:nvPicPr>
        <p:blipFill>
          <a:blip r:embed="rId2"/>
          <a:stretch>
            <a:fillRect/>
          </a:stretch>
        </p:blipFill>
        <p:spPr>
          <a:xfrm>
            <a:off x="772119" y="1636011"/>
            <a:ext cx="7507660" cy="2718474"/>
          </a:xfrm>
          <a:prstGeom prst="rect">
            <a:avLst/>
          </a:prstGeom>
        </p:spPr>
      </p:pic>
      <p:pic>
        <p:nvPicPr>
          <p:cNvPr id="8" name="Picture 7">
            <a:extLst>
              <a:ext uri="{FF2B5EF4-FFF2-40B4-BE49-F238E27FC236}">
                <a16:creationId xmlns:a16="http://schemas.microsoft.com/office/drawing/2014/main" id="{F6D72706-8565-4B96-A766-54E0F070BA6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4064" y="4170566"/>
            <a:ext cx="7318091" cy="2687434"/>
          </a:xfrm>
          <a:prstGeom prst="rect">
            <a:avLst/>
          </a:prstGeom>
        </p:spPr>
      </p:pic>
      <p:pic>
        <p:nvPicPr>
          <p:cNvPr id="6" name="Picture 5">
            <a:extLst>
              <a:ext uri="{FF2B5EF4-FFF2-40B4-BE49-F238E27FC236}">
                <a16:creationId xmlns:a16="http://schemas.microsoft.com/office/drawing/2014/main" id="{433436D8-D6DF-5146-AF5F-BD70FC0F7B8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982754" y="4852160"/>
            <a:ext cx="1860873" cy="1860873"/>
          </a:xfrm>
          <a:prstGeom prst="rect">
            <a:avLst/>
          </a:prstGeom>
        </p:spPr>
      </p:pic>
    </p:spTree>
    <p:extLst>
      <p:ext uri="{BB962C8B-B14F-4D97-AF65-F5344CB8AC3E}">
        <p14:creationId xmlns:p14="http://schemas.microsoft.com/office/powerpoint/2010/main" val="2891748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9C5BA34F-0084-489B-AD63-7023506C8642}"/>
              </a:ext>
            </a:extLst>
          </p:cNvPr>
          <p:cNvGraphicFramePr>
            <a:graphicFrameLocks noGrp="1"/>
          </p:cNvGraphicFramePr>
          <p:nvPr>
            <p:ph idx="1"/>
            <p:extLst>
              <p:ext uri="{D42A27DB-BD31-4B8C-83A1-F6EECF244321}">
                <p14:modId xmlns:p14="http://schemas.microsoft.com/office/powerpoint/2010/main" val="194254726"/>
              </p:ext>
            </p:extLst>
          </p:nvPr>
        </p:nvGraphicFramePr>
        <p:xfrm>
          <a:off x="677334" y="557561"/>
          <a:ext cx="8596668" cy="54838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0566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728199-9226-49C3-8698-A042D5FCF5A8}"/>
              </a:ext>
            </a:extLst>
          </p:cNvPr>
          <p:cNvPicPr>
            <a:picLocks noChangeAspect="1"/>
          </p:cNvPicPr>
          <p:nvPr/>
        </p:nvPicPr>
        <p:blipFill rotWithShape="1">
          <a:blip r:embed="rId2"/>
          <a:srcRect l="6203" t="9058" r="9358" b="6058"/>
          <a:stretch/>
        </p:blipFill>
        <p:spPr>
          <a:xfrm>
            <a:off x="810423" y="1633460"/>
            <a:ext cx="9924338" cy="4967365"/>
          </a:xfrm>
          <a:prstGeom prst="rect">
            <a:avLst/>
          </a:prstGeom>
          <a:ln w="34925" cmpd="dbl">
            <a:solidFill>
              <a:schemeClr val="tx1">
                <a:lumMod val="65000"/>
                <a:lumOff val="35000"/>
              </a:schemeClr>
            </a:solidFill>
            <a:extLst>
              <a:ext uri="{C807C97D-BFC1-408E-A445-0C87EB9F89A2}">
                <ask:lineSketchStyleProps xmlns:ask="http://schemas.microsoft.com/office/drawing/2018/sketchyshapes" sd="1219033472">
                  <a:custGeom>
                    <a:avLst/>
                    <a:gdLst>
                      <a:gd name="connsiteX0" fmla="*/ 0 w 8749084"/>
                      <a:gd name="connsiteY0" fmla="*/ 0 h 4400550"/>
                      <a:gd name="connsiteX1" fmla="*/ 760497 w 8749084"/>
                      <a:gd name="connsiteY1" fmla="*/ 0 h 4400550"/>
                      <a:gd name="connsiteX2" fmla="*/ 1171031 w 8749084"/>
                      <a:gd name="connsiteY2" fmla="*/ 0 h 4400550"/>
                      <a:gd name="connsiteX3" fmla="*/ 2019019 w 8749084"/>
                      <a:gd name="connsiteY3" fmla="*/ 0 h 4400550"/>
                      <a:gd name="connsiteX4" fmla="*/ 2692026 w 8749084"/>
                      <a:gd name="connsiteY4" fmla="*/ 0 h 4400550"/>
                      <a:gd name="connsiteX5" fmla="*/ 3102560 w 8749084"/>
                      <a:gd name="connsiteY5" fmla="*/ 0 h 4400550"/>
                      <a:gd name="connsiteX6" fmla="*/ 3775566 w 8749084"/>
                      <a:gd name="connsiteY6" fmla="*/ 0 h 4400550"/>
                      <a:gd name="connsiteX7" fmla="*/ 4623554 w 8749084"/>
                      <a:gd name="connsiteY7" fmla="*/ 0 h 4400550"/>
                      <a:gd name="connsiteX8" fmla="*/ 5209070 w 8749084"/>
                      <a:gd name="connsiteY8" fmla="*/ 0 h 4400550"/>
                      <a:gd name="connsiteX9" fmla="*/ 5794586 w 8749084"/>
                      <a:gd name="connsiteY9" fmla="*/ 0 h 4400550"/>
                      <a:gd name="connsiteX10" fmla="*/ 6467592 w 8749084"/>
                      <a:gd name="connsiteY10" fmla="*/ 0 h 4400550"/>
                      <a:gd name="connsiteX11" fmla="*/ 7228089 w 8749084"/>
                      <a:gd name="connsiteY11" fmla="*/ 0 h 4400550"/>
                      <a:gd name="connsiteX12" fmla="*/ 7988587 w 8749084"/>
                      <a:gd name="connsiteY12" fmla="*/ 0 h 4400550"/>
                      <a:gd name="connsiteX13" fmla="*/ 8749084 w 8749084"/>
                      <a:gd name="connsiteY13" fmla="*/ 0 h 4400550"/>
                      <a:gd name="connsiteX14" fmla="*/ 8749084 w 8749084"/>
                      <a:gd name="connsiteY14" fmla="*/ 716661 h 4400550"/>
                      <a:gd name="connsiteX15" fmla="*/ 8749084 w 8749084"/>
                      <a:gd name="connsiteY15" fmla="*/ 1257300 h 4400550"/>
                      <a:gd name="connsiteX16" fmla="*/ 8749084 w 8749084"/>
                      <a:gd name="connsiteY16" fmla="*/ 1885950 h 4400550"/>
                      <a:gd name="connsiteX17" fmla="*/ 8749084 w 8749084"/>
                      <a:gd name="connsiteY17" fmla="*/ 2558606 h 4400550"/>
                      <a:gd name="connsiteX18" fmla="*/ 8749084 w 8749084"/>
                      <a:gd name="connsiteY18" fmla="*/ 3275266 h 4400550"/>
                      <a:gd name="connsiteX19" fmla="*/ 8749084 w 8749084"/>
                      <a:gd name="connsiteY19" fmla="*/ 4400550 h 4400550"/>
                      <a:gd name="connsiteX20" fmla="*/ 7901096 w 8749084"/>
                      <a:gd name="connsiteY20" fmla="*/ 4400550 h 4400550"/>
                      <a:gd name="connsiteX21" fmla="*/ 7315580 w 8749084"/>
                      <a:gd name="connsiteY21" fmla="*/ 4400550 h 4400550"/>
                      <a:gd name="connsiteX22" fmla="*/ 6730065 w 8749084"/>
                      <a:gd name="connsiteY22" fmla="*/ 4400550 h 4400550"/>
                      <a:gd name="connsiteX23" fmla="*/ 6144549 w 8749084"/>
                      <a:gd name="connsiteY23" fmla="*/ 4400550 h 4400550"/>
                      <a:gd name="connsiteX24" fmla="*/ 5384052 w 8749084"/>
                      <a:gd name="connsiteY24" fmla="*/ 4400550 h 4400550"/>
                      <a:gd name="connsiteX25" fmla="*/ 4711045 w 8749084"/>
                      <a:gd name="connsiteY25" fmla="*/ 4400550 h 4400550"/>
                      <a:gd name="connsiteX26" fmla="*/ 4300511 w 8749084"/>
                      <a:gd name="connsiteY26" fmla="*/ 4400550 h 4400550"/>
                      <a:gd name="connsiteX27" fmla="*/ 3714996 w 8749084"/>
                      <a:gd name="connsiteY27" fmla="*/ 4400550 h 4400550"/>
                      <a:gd name="connsiteX28" fmla="*/ 2954498 w 8749084"/>
                      <a:gd name="connsiteY28" fmla="*/ 4400550 h 4400550"/>
                      <a:gd name="connsiteX29" fmla="*/ 2456474 w 8749084"/>
                      <a:gd name="connsiteY29" fmla="*/ 4400550 h 4400550"/>
                      <a:gd name="connsiteX30" fmla="*/ 1608485 w 8749084"/>
                      <a:gd name="connsiteY30" fmla="*/ 4400550 h 4400550"/>
                      <a:gd name="connsiteX31" fmla="*/ 760497 w 8749084"/>
                      <a:gd name="connsiteY31" fmla="*/ 4400550 h 4400550"/>
                      <a:gd name="connsiteX32" fmla="*/ 0 w 8749084"/>
                      <a:gd name="connsiteY32" fmla="*/ 4400550 h 4400550"/>
                      <a:gd name="connsiteX33" fmla="*/ 0 w 8749084"/>
                      <a:gd name="connsiteY33" fmla="*/ 3683889 h 4400550"/>
                      <a:gd name="connsiteX34" fmla="*/ 0 w 8749084"/>
                      <a:gd name="connsiteY34" fmla="*/ 3055239 h 4400550"/>
                      <a:gd name="connsiteX35" fmla="*/ 0 w 8749084"/>
                      <a:gd name="connsiteY35" fmla="*/ 2514600 h 4400550"/>
                      <a:gd name="connsiteX36" fmla="*/ 0 w 8749084"/>
                      <a:gd name="connsiteY36" fmla="*/ 1973961 h 4400550"/>
                      <a:gd name="connsiteX37" fmla="*/ 0 w 8749084"/>
                      <a:gd name="connsiteY37" fmla="*/ 1433322 h 4400550"/>
                      <a:gd name="connsiteX38" fmla="*/ 0 w 8749084"/>
                      <a:gd name="connsiteY38" fmla="*/ 892683 h 4400550"/>
                      <a:gd name="connsiteX39" fmla="*/ 0 w 8749084"/>
                      <a:gd name="connsiteY39" fmla="*/ 0 h 440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749084" h="4400550" fill="none" extrusionOk="0">
                        <a:moveTo>
                          <a:pt x="0" y="0"/>
                        </a:moveTo>
                        <a:cubicBezTo>
                          <a:pt x="311768" y="13202"/>
                          <a:pt x="519442" y="-26226"/>
                          <a:pt x="760497" y="0"/>
                        </a:cubicBezTo>
                        <a:cubicBezTo>
                          <a:pt x="1001552" y="26226"/>
                          <a:pt x="995511" y="9591"/>
                          <a:pt x="1171031" y="0"/>
                        </a:cubicBezTo>
                        <a:cubicBezTo>
                          <a:pt x="1346551" y="-9591"/>
                          <a:pt x="1614809" y="-7025"/>
                          <a:pt x="2019019" y="0"/>
                        </a:cubicBezTo>
                        <a:cubicBezTo>
                          <a:pt x="2423229" y="7025"/>
                          <a:pt x="2531567" y="429"/>
                          <a:pt x="2692026" y="0"/>
                        </a:cubicBezTo>
                        <a:cubicBezTo>
                          <a:pt x="2852485" y="-429"/>
                          <a:pt x="2911930" y="427"/>
                          <a:pt x="3102560" y="0"/>
                        </a:cubicBezTo>
                        <a:cubicBezTo>
                          <a:pt x="3293190" y="-427"/>
                          <a:pt x="3439951" y="-15213"/>
                          <a:pt x="3775566" y="0"/>
                        </a:cubicBezTo>
                        <a:cubicBezTo>
                          <a:pt x="4111181" y="15213"/>
                          <a:pt x="4434701" y="25919"/>
                          <a:pt x="4623554" y="0"/>
                        </a:cubicBezTo>
                        <a:cubicBezTo>
                          <a:pt x="4812407" y="-25919"/>
                          <a:pt x="4965849" y="-26941"/>
                          <a:pt x="5209070" y="0"/>
                        </a:cubicBezTo>
                        <a:cubicBezTo>
                          <a:pt x="5452291" y="26941"/>
                          <a:pt x="5513178" y="12317"/>
                          <a:pt x="5794586" y="0"/>
                        </a:cubicBezTo>
                        <a:cubicBezTo>
                          <a:pt x="6075994" y="-12317"/>
                          <a:pt x="6251208" y="-17703"/>
                          <a:pt x="6467592" y="0"/>
                        </a:cubicBezTo>
                        <a:cubicBezTo>
                          <a:pt x="6683976" y="17703"/>
                          <a:pt x="6942101" y="-13552"/>
                          <a:pt x="7228089" y="0"/>
                        </a:cubicBezTo>
                        <a:cubicBezTo>
                          <a:pt x="7514077" y="13552"/>
                          <a:pt x="7668863" y="7209"/>
                          <a:pt x="7988587" y="0"/>
                        </a:cubicBezTo>
                        <a:cubicBezTo>
                          <a:pt x="8308311" y="-7209"/>
                          <a:pt x="8382392" y="10540"/>
                          <a:pt x="8749084" y="0"/>
                        </a:cubicBezTo>
                        <a:cubicBezTo>
                          <a:pt x="8762132" y="274531"/>
                          <a:pt x="8737630" y="562357"/>
                          <a:pt x="8749084" y="716661"/>
                        </a:cubicBezTo>
                        <a:cubicBezTo>
                          <a:pt x="8760538" y="870965"/>
                          <a:pt x="8762994" y="1134433"/>
                          <a:pt x="8749084" y="1257300"/>
                        </a:cubicBezTo>
                        <a:cubicBezTo>
                          <a:pt x="8735174" y="1380167"/>
                          <a:pt x="8729410" y="1759176"/>
                          <a:pt x="8749084" y="1885950"/>
                        </a:cubicBezTo>
                        <a:cubicBezTo>
                          <a:pt x="8768759" y="2012724"/>
                          <a:pt x="8765665" y="2363754"/>
                          <a:pt x="8749084" y="2558606"/>
                        </a:cubicBezTo>
                        <a:cubicBezTo>
                          <a:pt x="8732503" y="2753458"/>
                          <a:pt x="8780115" y="2990586"/>
                          <a:pt x="8749084" y="3275266"/>
                        </a:cubicBezTo>
                        <a:cubicBezTo>
                          <a:pt x="8718053" y="3559946"/>
                          <a:pt x="8796308" y="3915251"/>
                          <a:pt x="8749084" y="4400550"/>
                        </a:cubicBezTo>
                        <a:cubicBezTo>
                          <a:pt x="8565869" y="4392008"/>
                          <a:pt x="8175170" y="4427155"/>
                          <a:pt x="7901096" y="4400550"/>
                        </a:cubicBezTo>
                        <a:cubicBezTo>
                          <a:pt x="7627022" y="4373945"/>
                          <a:pt x="7479654" y="4425553"/>
                          <a:pt x="7315580" y="4400550"/>
                        </a:cubicBezTo>
                        <a:cubicBezTo>
                          <a:pt x="7151506" y="4375547"/>
                          <a:pt x="6946214" y="4429564"/>
                          <a:pt x="6730065" y="4400550"/>
                        </a:cubicBezTo>
                        <a:cubicBezTo>
                          <a:pt x="6513916" y="4371536"/>
                          <a:pt x="6264697" y="4419760"/>
                          <a:pt x="6144549" y="4400550"/>
                        </a:cubicBezTo>
                        <a:cubicBezTo>
                          <a:pt x="6024401" y="4381340"/>
                          <a:pt x="5633882" y="4429371"/>
                          <a:pt x="5384052" y="4400550"/>
                        </a:cubicBezTo>
                        <a:cubicBezTo>
                          <a:pt x="5134222" y="4371729"/>
                          <a:pt x="4892593" y="4400454"/>
                          <a:pt x="4711045" y="4400550"/>
                        </a:cubicBezTo>
                        <a:cubicBezTo>
                          <a:pt x="4529497" y="4400646"/>
                          <a:pt x="4411086" y="4420319"/>
                          <a:pt x="4300511" y="4400550"/>
                        </a:cubicBezTo>
                        <a:cubicBezTo>
                          <a:pt x="4189936" y="4380781"/>
                          <a:pt x="3892868" y="4397996"/>
                          <a:pt x="3714996" y="4400550"/>
                        </a:cubicBezTo>
                        <a:cubicBezTo>
                          <a:pt x="3537125" y="4403104"/>
                          <a:pt x="3117676" y="4389690"/>
                          <a:pt x="2954498" y="4400550"/>
                        </a:cubicBezTo>
                        <a:cubicBezTo>
                          <a:pt x="2791320" y="4411410"/>
                          <a:pt x="2561476" y="4407627"/>
                          <a:pt x="2456474" y="4400550"/>
                        </a:cubicBezTo>
                        <a:cubicBezTo>
                          <a:pt x="2351472" y="4393473"/>
                          <a:pt x="1896038" y="4398919"/>
                          <a:pt x="1608485" y="4400550"/>
                        </a:cubicBezTo>
                        <a:cubicBezTo>
                          <a:pt x="1320932" y="4402181"/>
                          <a:pt x="1141955" y="4399672"/>
                          <a:pt x="760497" y="4400550"/>
                        </a:cubicBezTo>
                        <a:cubicBezTo>
                          <a:pt x="379039" y="4401428"/>
                          <a:pt x="378270" y="4433435"/>
                          <a:pt x="0" y="4400550"/>
                        </a:cubicBezTo>
                        <a:cubicBezTo>
                          <a:pt x="35217" y="4111758"/>
                          <a:pt x="-27302" y="3831862"/>
                          <a:pt x="0" y="3683889"/>
                        </a:cubicBezTo>
                        <a:cubicBezTo>
                          <a:pt x="27302" y="3535916"/>
                          <a:pt x="-18007" y="3276406"/>
                          <a:pt x="0" y="3055239"/>
                        </a:cubicBezTo>
                        <a:cubicBezTo>
                          <a:pt x="18007" y="2834072"/>
                          <a:pt x="26353" y="2717827"/>
                          <a:pt x="0" y="2514600"/>
                        </a:cubicBezTo>
                        <a:cubicBezTo>
                          <a:pt x="-26353" y="2311373"/>
                          <a:pt x="-19647" y="2130105"/>
                          <a:pt x="0" y="1973961"/>
                        </a:cubicBezTo>
                        <a:cubicBezTo>
                          <a:pt x="19647" y="1817817"/>
                          <a:pt x="-13500" y="1592713"/>
                          <a:pt x="0" y="1433322"/>
                        </a:cubicBezTo>
                        <a:cubicBezTo>
                          <a:pt x="13500" y="1273931"/>
                          <a:pt x="12807" y="1056927"/>
                          <a:pt x="0" y="892683"/>
                        </a:cubicBezTo>
                        <a:cubicBezTo>
                          <a:pt x="-12807" y="728439"/>
                          <a:pt x="-5833" y="276738"/>
                          <a:pt x="0" y="0"/>
                        </a:cubicBezTo>
                        <a:close/>
                      </a:path>
                      <a:path w="8749084" h="4400550" stroke="0" extrusionOk="0">
                        <a:moveTo>
                          <a:pt x="0" y="0"/>
                        </a:moveTo>
                        <a:cubicBezTo>
                          <a:pt x="182601" y="2150"/>
                          <a:pt x="321885" y="-5494"/>
                          <a:pt x="585516" y="0"/>
                        </a:cubicBezTo>
                        <a:cubicBezTo>
                          <a:pt x="849147" y="5494"/>
                          <a:pt x="817899" y="-2504"/>
                          <a:pt x="996050" y="0"/>
                        </a:cubicBezTo>
                        <a:cubicBezTo>
                          <a:pt x="1174201" y="2504"/>
                          <a:pt x="1426288" y="-1936"/>
                          <a:pt x="1844038" y="0"/>
                        </a:cubicBezTo>
                        <a:cubicBezTo>
                          <a:pt x="2261788" y="1936"/>
                          <a:pt x="2187395" y="4164"/>
                          <a:pt x="2429553" y="0"/>
                        </a:cubicBezTo>
                        <a:cubicBezTo>
                          <a:pt x="2671711" y="-4164"/>
                          <a:pt x="2837010" y="25198"/>
                          <a:pt x="3015069" y="0"/>
                        </a:cubicBezTo>
                        <a:cubicBezTo>
                          <a:pt x="3193128" y="-25198"/>
                          <a:pt x="3551387" y="3819"/>
                          <a:pt x="3863057" y="0"/>
                        </a:cubicBezTo>
                        <a:cubicBezTo>
                          <a:pt x="4174727" y="-3819"/>
                          <a:pt x="4245625" y="15016"/>
                          <a:pt x="4361082" y="0"/>
                        </a:cubicBezTo>
                        <a:cubicBezTo>
                          <a:pt x="4476540" y="-15016"/>
                          <a:pt x="4919212" y="9158"/>
                          <a:pt x="5209070" y="0"/>
                        </a:cubicBezTo>
                        <a:cubicBezTo>
                          <a:pt x="5498928" y="-9158"/>
                          <a:pt x="5689654" y="-35736"/>
                          <a:pt x="6057058" y="0"/>
                        </a:cubicBezTo>
                        <a:cubicBezTo>
                          <a:pt x="6424462" y="35736"/>
                          <a:pt x="6434875" y="-11729"/>
                          <a:pt x="6730065" y="0"/>
                        </a:cubicBezTo>
                        <a:cubicBezTo>
                          <a:pt x="7025255" y="11729"/>
                          <a:pt x="7380109" y="-6641"/>
                          <a:pt x="7578053" y="0"/>
                        </a:cubicBezTo>
                        <a:cubicBezTo>
                          <a:pt x="7775997" y="6641"/>
                          <a:pt x="8022742" y="-23612"/>
                          <a:pt x="8163568" y="0"/>
                        </a:cubicBezTo>
                        <a:cubicBezTo>
                          <a:pt x="8304394" y="23612"/>
                          <a:pt x="8528760" y="13217"/>
                          <a:pt x="8749084" y="0"/>
                        </a:cubicBezTo>
                        <a:cubicBezTo>
                          <a:pt x="8736026" y="217183"/>
                          <a:pt x="8761043" y="530773"/>
                          <a:pt x="8749084" y="672656"/>
                        </a:cubicBezTo>
                        <a:cubicBezTo>
                          <a:pt x="8737125" y="814539"/>
                          <a:pt x="8760095" y="1026998"/>
                          <a:pt x="8749084" y="1301306"/>
                        </a:cubicBezTo>
                        <a:cubicBezTo>
                          <a:pt x="8738074" y="1575614"/>
                          <a:pt x="8765583" y="1615682"/>
                          <a:pt x="8749084" y="1929956"/>
                        </a:cubicBezTo>
                        <a:cubicBezTo>
                          <a:pt x="8732586" y="2244230"/>
                          <a:pt x="8731903" y="2427539"/>
                          <a:pt x="8749084" y="2602611"/>
                        </a:cubicBezTo>
                        <a:cubicBezTo>
                          <a:pt x="8766265" y="2777683"/>
                          <a:pt x="8755369" y="3079354"/>
                          <a:pt x="8749084" y="3275266"/>
                        </a:cubicBezTo>
                        <a:cubicBezTo>
                          <a:pt x="8742799" y="3471179"/>
                          <a:pt x="8698036" y="4137293"/>
                          <a:pt x="8749084" y="4400550"/>
                        </a:cubicBezTo>
                        <a:cubicBezTo>
                          <a:pt x="8616681" y="4394565"/>
                          <a:pt x="8457277" y="4384990"/>
                          <a:pt x="8338550" y="4400550"/>
                        </a:cubicBezTo>
                        <a:cubicBezTo>
                          <a:pt x="8219823" y="4416110"/>
                          <a:pt x="7692053" y="4381431"/>
                          <a:pt x="7490562" y="4400550"/>
                        </a:cubicBezTo>
                        <a:cubicBezTo>
                          <a:pt x="7289071" y="4419669"/>
                          <a:pt x="6994201" y="4428245"/>
                          <a:pt x="6817555" y="4400550"/>
                        </a:cubicBezTo>
                        <a:cubicBezTo>
                          <a:pt x="6640909" y="4372855"/>
                          <a:pt x="6556411" y="4418007"/>
                          <a:pt x="6319531" y="4400550"/>
                        </a:cubicBezTo>
                        <a:cubicBezTo>
                          <a:pt x="6082651" y="4383093"/>
                          <a:pt x="5860753" y="4385075"/>
                          <a:pt x="5646524" y="4400550"/>
                        </a:cubicBezTo>
                        <a:cubicBezTo>
                          <a:pt x="5432295" y="4416025"/>
                          <a:pt x="5323288" y="4387148"/>
                          <a:pt x="5235990" y="4400550"/>
                        </a:cubicBezTo>
                        <a:cubicBezTo>
                          <a:pt x="5148692" y="4413952"/>
                          <a:pt x="5010457" y="4383680"/>
                          <a:pt x="4825456" y="4400550"/>
                        </a:cubicBezTo>
                        <a:cubicBezTo>
                          <a:pt x="4640455" y="4417420"/>
                          <a:pt x="4465404" y="4387952"/>
                          <a:pt x="4152450" y="4400550"/>
                        </a:cubicBezTo>
                        <a:cubicBezTo>
                          <a:pt x="3839496" y="4413148"/>
                          <a:pt x="3797399" y="4400687"/>
                          <a:pt x="3654425" y="4400550"/>
                        </a:cubicBezTo>
                        <a:cubicBezTo>
                          <a:pt x="3511451" y="4400413"/>
                          <a:pt x="3184608" y="4430680"/>
                          <a:pt x="2893928" y="4400550"/>
                        </a:cubicBezTo>
                        <a:cubicBezTo>
                          <a:pt x="2603248" y="4370420"/>
                          <a:pt x="2642317" y="4390376"/>
                          <a:pt x="2395903" y="4400550"/>
                        </a:cubicBezTo>
                        <a:cubicBezTo>
                          <a:pt x="2149490" y="4410724"/>
                          <a:pt x="1928268" y="4386417"/>
                          <a:pt x="1635406" y="4400550"/>
                        </a:cubicBezTo>
                        <a:cubicBezTo>
                          <a:pt x="1342544" y="4414683"/>
                          <a:pt x="1344437" y="4389884"/>
                          <a:pt x="1224872" y="4400550"/>
                        </a:cubicBezTo>
                        <a:cubicBezTo>
                          <a:pt x="1105307" y="4411216"/>
                          <a:pt x="495184" y="4379041"/>
                          <a:pt x="0" y="4400550"/>
                        </a:cubicBezTo>
                        <a:cubicBezTo>
                          <a:pt x="15898" y="4260658"/>
                          <a:pt x="-15964" y="4024630"/>
                          <a:pt x="0" y="3859911"/>
                        </a:cubicBezTo>
                        <a:cubicBezTo>
                          <a:pt x="15964" y="3695192"/>
                          <a:pt x="30641" y="3366929"/>
                          <a:pt x="0" y="3143250"/>
                        </a:cubicBezTo>
                        <a:cubicBezTo>
                          <a:pt x="-30641" y="2919571"/>
                          <a:pt x="-7635" y="2701616"/>
                          <a:pt x="0" y="2558606"/>
                        </a:cubicBezTo>
                        <a:cubicBezTo>
                          <a:pt x="7635" y="2415596"/>
                          <a:pt x="-13622" y="2182708"/>
                          <a:pt x="0" y="1841945"/>
                        </a:cubicBezTo>
                        <a:cubicBezTo>
                          <a:pt x="13622" y="1501182"/>
                          <a:pt x="11603" y="1418310"/>
                          <a:pt x="0" y="1301306"/>
                        </a:cubicBezTo>
                        <a:cubicBezTo>
                          <a:pt x="-11603" y="1184302"/>
                          <a:pt x="-7451" y="944098"/>
                          <a:pt x="0" y="804672"/>
                        </a:cubicBezTo>
                        <a:cubicBezTo>
                          <a:pt x="7451" y="665246"/>
                          <a:pt x="8721" y="374351"/>
                          <a:pt x="0" y="0"/>
                        </a:cubicBezTo>
                        <a:close/>
                      </a:path>
                    </a:pathLst>
                  </a:custGeom>
                  <ask:type>
                    <ask:lineSketchNone/>
                  </ask:type>
                </ask:lineSketchStyleProps>
              </a:ext>
            </a:extLst>
          </a:ln>
          <a:effectLst>
            <a:outerShdw blurRad="292100" dist="139700" dir="2700000" algn="tl" rotWithShape="0">
              <a:srgbClr val="333333">
                <a:alpha val="0"/>
              </a:srgbClr>
            </a:outerShdw>
            <a:softEdge rad="25400"/>
          </a:effectLst>
        </p:spPr>
      </p:pic>
      <p:graphicFrame>
        <p:nvGraphicFramePr>
          <p:cNvPr id="13" name="Diagram 12">
            <a:extLst>
              <a:ext uri="{FF2B5EF4-FFF2-40B4-BE49-F238E27FC236}">
                <a16:creationId xmlns:a16="http://schemas.microsoft.com/office/drawing/2014/main" id="{5FFBD17A-CAF7-4DBD-9F54-2834DE7045A1}"/>
              </a:ext>
            </a:extLst>
          </p:cNvPr>
          <p:cNvGraphicFramePr/>
          <p:nvPr>
            <p:extLst>
              <p:ext uri="{D42A27DB-BD31-4B8C-83A1-F6EECF244321}">
                <p14:modId xmlns:p14="http://schemas.microsoft.com/office/powerpoint/2010/main" val="39016400"/>
              </p:ext>
            </p:extLst>
          </p:nvPr>
        </p:nvGraphicFramePr>
        <p:xfrm>
          <a:off x="495301" y="47625"/>
          <a:ext cx="10772774" cy="2000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645EB0A6-9ED2-4A77-844B-DA79AC79552A}"/>
              </a:ext>
            </a:extLst>
          </p:cNvPr>
          <p:cNvPicPr>
            <a:picLocks noChangeAspect="1"/>
          </p:cNvPicPr>
          <p:nvPr/>
        </p:nvPicPr>
        <p:blipFill rotWithShape="1">
          <a:blip r:embed="rId8"/>
          <a:srcRect l="24161" r="53468"/>
          <a:stretch/>
        </p:blipFill>
        <p:spPr>
          <a:xfrm>
            <a:off x="7962988" y="1853544"/>
            <a:ext cx="2634143" cy="523948"/>
          </a:xfrm>
          <a:prstGeom prst="rect">
            <a:avLst/>
          </a:prstGeom>
          <a:ln>
            <a:solidFill>
              <a:schemeClr val="tx1">
                <a:lumMod val="50000"/>
                <a:lumOff val="50000"/>
              </a:schemeClr>
            </a:solidFill>
          </a:ln>
        </p:spPr>
      </p:pic>
    </p:spTree>
    <p:extLst>
      <p:ext uri="{BB962C8B-B14F-4D97-AF65-F5344CB8AC3E}">
        <p14:creationId xmlns:p14="http://schemas.microsoft.com/office/powerpoint/2010/main" val="3434075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A close up of a map&#10;&#10;Description automatically generated">
            <a:extLst>
              <a:ext uri="{FF2B5EF4-FFF2-40B4-BE49-F238E27FC236}">
                <a16:creationId xmlns:a16="http://schemas.microsoft.com/office/drawing/2014/main" id="{BEAF84C7-061F-4FBE-AEE7-29B1D36B2A21}"/>
              </a:ext>
            </a:extLst>
          </p:cNvPr>
          <p:cNvPicPr>
            <a:picLocks noChangeAspect="1"/>
          </p:cNvPicPr>
          <p:nvPr/>
        </p:nvPicPr>
        <p:blipFill rotWithShape="1">
          <a:blip r:embed="rId2"/>
          <a:srcRect l="8707" t="11415" r="8410" b="49435"/>
          <a:stretch/>
        </p:blipFill>
        <p:spPr>
          <a:xfrm>
            <a:off x="37735" y="723899"/>
            <a:ext cx="10527467" cy="3315087"/>
          </a:xfrm>
          <a:prstGeom prst="rect">
            <a:avLst/>
          </a:prstGeom>
        </p:spPr>
      </p:pic>
      <p:graphicFrame>
        <p:nvGraphicFramePr>
          <p:cNvPr id="38" name="Diagram 37">
            <a:extLst>
              <a:ext uri="{FF2B5EF4-FFF2-40B4-BE49-F238E27FC236}">
                <a16:creationId xmlns:a16="http://schemas.microsoft.com/office/drawing/2014/main" id="{AAA0790B-3C78-4E4D-B05A-74466BCC8E61}"/>
              </a:ext>
            </a:extLst>
          </p:cNvPr>
          <p:cNvGraphicFramePr/>
          <p:nvPr>
            <p:extLst>
              <p:ext uri="{D42A27DB-BD31-4B8C-83A1-F6EECF244321}">
                <p14:modId xmlns:p14="http://schemas.microsoft.com/office/powerpoint/2010/main" val="2589715277"/>
              </p:ext>
            </p:extLst>
          </p:nvPr>
        </p:nvGraphicFramePr>
        <p:xfrm>
          <a:off x="1253147" y="3752850"/>
          <a:ext cx="7356976" cy="3105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0" name="Diagram 39">
            <a:extLst>
              <a:ext uri="{FF2B5EF4-FFF2-40B4-BE49-F238E27FC236}">
                <a16:creationId xmlns:a16="http://schemas.microsoft.com/office/drawing/2014/main" id="{A50B0A19-CCE6-40D1-A58F-914D3442C7B3}"/>
              </a:ext>
            </a:extLst>
          </p:cNvPr>
          <p:cNvGraphicFramePr>
            <a:graphicFrameLocks/>
          </p:cNvGraphicFramePr>
          <p:nvPr/>
        </p:nvGraphicFramePr>
        <p:xfrm>
          <a:off x="10603303" y="723900"/>
          <a:ext cx="1550598" cy="558379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4" name="Title 7">
            <a:extLst>
              <a:ext uri="{FF2B5EF4-FFF2-40B4-BE49-F238E27FC236}">
                <a16:creationId xmlns:a16="http://schemas.microsoft.com/office/drawing/2014/main" id="{44EFFCB6-D68A-4CF6-A209-B7BAAB31D948}"/>
              </a:ext>
            </a:extLst>
          </p:cNvPr>
          <p:cNvSpPr txBox="1">
            <a:spLocks/>
          </p:cNvSpPr>
          <p:nvPr/>
        </p:nvSpPr>
        <p:spPr>
          <a:xfrm>
            <a:off x="227326" y="4714239"/>
            <a:ext cx="8596668" cy="132080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br>
              <a:rPr lang="en-US" sz="2300" dirty="0"/>
            </a:br>
            <a:endParaRPr lang="en-US" sz="2300" dirty="0"/>
          </a:p>
        </p:txBody>
      </p:sp>
      <p:pic>
        <p:nvPicPr>
          <p:cNvPr id="26" name="Picture 25" descr="A picture containing object, indoor, sitting, orange&#10;&#10;Description automatically generated">
            <a:extLst>
              <a:ext uri="{FF2B5EF4-FFF2-40B4-BE49-F238E27FC236}">
                <a16:creationId xmlns:a16="http://schemas.microsoft.com/office/drawing/2014/main" id="{6F9B7706-F675-49F8-95C6-368FC6924687}"/>
              </a:ext>
            </a:extLst>
          </p:cNvPr>
          <p:cNvPicPr>
            <a:picLocks noChangeAspect="1"/>
          </p:cNvPicPr>
          <p:nvPr/>
        </p:nvPicPr>
        <p:blipFill>
          <a:blip r:embed="rId13"/>
          <a:stretch>
            <a:fillRect/>
          </a:stretch>
        </p:blipFill>
        <p:spPr>
          <a:xfrm>
            <a:off x="10216682" y="5791587"/>
            <a:ext cx="872147" cy="872147"/>
          </a:xfrm>
          <a:prstGeom prst="rect">
            <a:avLst/>
          </a:prstGeom>
        </p:spPr>
      </p:pic>
      <p:sp>
        <p:nvSpPr>
          <p:cNvPr id="46" name="TextBox 45">
            <a:extLst>
              <a:ext uri="{FF2B5EF4-FFF2-40B4-BE49-F238E27FC236}">
                <a16:creationId xmlns:a16="http://schemas.microsoft.com/office/drawing/2014/main" id="{216A3811-34B1-4667-8943-CCBFE0B0F06A}"/>
              </a:ext>
            </a:extLst>
          </p:cNvPr>
          <p:cNvSpPr txBox="1"/>
          <p:nvPr/>
        </p:nvSpPr>
        <p:spPr>
          <a:xfrm>
            <a:off x="2608262" y="77569"/>
            <a:ext cx="5386411" cy="646331"/>
          </a:xfrm>
          <a:prstGeom prst="rect">
            <a:avLst/>
          </a:prstGeom>
          <a:solidFill>
            <a:schemeClr val="bg1"/>
          </a:solidFill>
          <a:ln>
            <a:noFill/>
          </a:ln>
        </p:spPr>
        <p:style>
          <a:lnRef idx="0">
            <a:scrgbClr r="0" g="0" b="0"/>
          </a:lnRef>
          <a:fillRef idx="0">
            <a:scrgbClr r="0" g="0" b="0"/>
          </a:fillRef>
          <a:effectRef idx="0">
            <a:scrgbClr r="0" g="0" b="0"/>
          </a:effectRef>
          <a:fontRef idx="minor">
            <a:schemeClr val="accent1"/>
          </a:fontRef>
        </p:style>
        <p:txBody>
          <a:bodyPr wrap="none" rtlCol="0">
            <a:spAutoFit/>
          </a:bodyPr>
          <a:lstStyle/>
          <a:p>
            <a:r>
              <a:rPr lang="en-US" sz="3600" b="1" dirty="0"/>
              <a:t>Conventional vs Organic</a:t>
            </a:r>
          </a:p>
        </p:txBody>
      </p:sp>
      <p:sp>
        <p:nvSpPr>
          <p:cNvPr id="48" name="TextBox 47">
            <a:extLst>
              <a:ext uri="{FF2B5EF4-FFF2-40B4-BE49-F238E27FC236}">
                <a16:creationId xmlns:a16="http://schemas.microsoft.com/office/drawing/2014/main" id="{C7DEC889-CD1B-4A51-8A72-19574EF7F4FA}"/>
              </a:ext>
            </a:extLst>
          </p:cNvPr>
          <p:cNvSpPr txBox="1"/>
          <p:nvPr/>
        </p:nvSpPr>
        <p:spPr>
          <a:xfrm>
            <a:off x="10652756" y="361950"/>
            <a:ext cx="1434560" cy="307777"/>
          </a:xfrm>
          <a:prstGeom prst="rect">
            <a:avLst/>
          </a:prstGeom>
          <a:noFill/>
          <a:ln>
            <a:solidFill>
              <a:schemeClr val="tx2"/>
            </a:solidFill>
          </a:ln>
        </p:spPr>
        <p:txBody>
          <a:bodyPr wrap="none" rtlCol="0">
            <a:spAutoFit/>
          </a:bodyPr>
          <a:lstStyle/>
          <a:p>
            <a:r>
              <a:rPr lang="en-US" sz="1400" b="1" dirty="0">
                <a:solidFill>
                  <a:schemeClr val="bg1"/>
                </a:solidFill>
              </a:rPr>
              <a:t>Avocado Facts!</a:t>
            </a:r>
          </a:p>
        </p:txBody>
      </p:sp>
    </p:spTree>
    <p:extLst>
      <p:ext uri="{BB962C8B-B14F-4D97-AF65-F5344CB8AC3E}">
        <p14:creationId xmlns:p14="http://schemas.microsoft.com/office/powerpoint/2010/main" val="1521877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3C039269-A4F3-4285-B572-A9D7D66ABD74}"/>
              </a:ext>
            </a:extLst>
          </p:cNvPr>
          <p:cNvGraphicFramePr>
            <a:graphicFrameLocks noGrp="1"/>
          </p:cNvGraphicFramePr>
          <p:nvPr>
            <p:ph idx="1"/>
            <p:extLst>
              <p:ext uri="{D42A27DB-BD31-4B8C-83A1-F6EECF244321}">
                <p14:modId xmlns:p14="http://schemas.microsoft.com/office/powerpoint/2010/main" val="561936219"/>
              </p:ext>
            </p:extLst>
          </p:nvPr>
        </p:nvGraphicFramePr>
        <p:xfrm>
          <a:off x="317135" y="570450"/>
          <a:ext cx="8868809" cy="59477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Graphic 12" descr="Rain">
            <a:extLst>
              <a:ext uri="{FF2B5EF4-FFF2-40B4-BE49-F238E27FC236}">
                <a16:creationId xmlns:a16="http://schemas.microsoft.com/office/drawing/2014/main" id="{CBE15F28-4D14-401A-8790-B278583770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38730" y="2067410"/>
            <a:ext cx="420545" cy="420545"/>
          </a:xfrm>
          <a:prstGeom prst="rect">
            <a:avLst/>
          </a:prstGeom>
        </p:spPr>
      </p:pic>
      <p:pic>
        <p:nvPicPr>
          <p:cNvPr id="15" name="Graphic 14" descr="Fire">
            <a:extLst>
              <a:ext uri="{FF2B5EF4-FFF2-40B4-BE49-F238E27FC236}">
                <a16:creationId xmlns:a16="http://schemas.microsoft.com/office/drawing/2014/main" id="{DD619A25-79C3-41B6-8CCF-AAA569EB53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43060" y="4536997"/>
            <a:ext cx="400050" cy="400050"/>
          </a:xfrm>
          <a:prstGeom prst="rect">
            <a:avLst/>
          </a:prstGeom>
        </p:spPr>
      </p:pic>
      <p:pic>
        <p:nvPicPr>
          <p:cNvPr id="17" name="Graphic 16" descr="Dim (Medium Sun)">
            <a:extLst>
              <a:ext uri="{FF2B5EF4-FFF2-40B4-BE49-F238E27FC236}">
                <a16:creationId xmlns:a16="http://schemas.microsoft.com/office/drawing/2014/main" id="{F6830335-D6AD-4974-BB26-8954EBC86E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51935" y="3276947"/>
            <a:ext cx="534800" cy="534800"/>
          </a:xfrm>
          <a:prstGeom prst="rect">
            <a:avLst/>
          </a:prstGeom>
        </p:spPr>
      </p:pic>
      <p:pic>
        <p:nvPicPr>
          <p:cNvPr id="21" name="Graphic 20" descr="Handshake">
            <a:extLst>
              <a:ext uri="{FF2B5EF4-FFF2-40B4-BE49-F238E27FC236}">
                <a16:creationId xmlns:a16="http://schemas.microsoft.com/office/drawing/2014/main" id="{9400AF6F-0E2A-42B3-BE86-A9526A858E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16891" y="5750979"/>
            <a:ext cx="528110" cy="528110"/>
          </a:xfrm>
          <a:prstGeom prst="rect">
            <a:avLst/>
          </a:prstGeom>
        </p:spPr>
      </p:pic>
      <p:pic>
        <p:nvPicPr>
          <p:cNvPr id="24" name="Graphic 23" descr="Thought">
            <a:extLst>
              <a:ext uri="{FF2B5EF4-FFF2-40B4-BE49-F238E27FC236}">
                <a16:creationId xmlns:a16="http://schemas.microsoft.com/office/drawing/2014/main" id="{84622DFE-B144-49CE-8062-A06BC0F879B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31778" y="708171"/>
            <a:ext cx="728444" cy="728444"/>
          </a:xfrm>
          <a:prstGeom prst="rect">
            <a:avLst/>
          </a:prstGeom>
        </p:spPr>
      </p:pic>
      <p:sp>
        <p:nvSpPr>
          <p:cNvPr id="25" name="TextBox 24">
            <a:extLst>
              <a:ext uri="{FF2B5EF4-FFF2-40B4-BE49-F238E27FC236}">
                <a16:creationId xmlns:a16="http://schemas.microsoft.com/office/drawing/2014/main" id="{96C16450-2054-4A95-BCCC-F589754DAD72}"/>
              </a:ext>
            </a:extLst>
          </p:cNvPr>
          <p:cNvSpPr txBox="1"/>
          <p:nvPr/>
        </p:nvSpPr>
        <p:spPr>
          <a:xfrm>
            <a:off x="7484303" y="6518244"/>
            <a:ext cx="1117614" cy="276999"/>
          </a:xfrm>
          <a:prstGeom prst="rect">
            <a:avLst/>
          </a:prstGeom>
          <a:noFill/>
        </p:spPr>
        <p:txBody>
          <a:bodyPr wrap="none" rtlCol="0">
            <a:spAutoFit/>
          </a:bodyPr>
          <a:lstStyle/>
          <a:p>
            <a:r>
              <a:rPr lang="en-US" sz="1200" dirty="0"/>
              <a:t>[Quinn, 2018]</a:t>
            </a:r>
          </a:p>
        </p:txBody>
      </p:sp>
      <p:pic>
        <p:nvPicPr>
          <p:cNvPr id="7" name="Picture 6" descr="A close up of a doughnut&#10;&#10;Description automatically generated">
            <a:extLst>
              <a:ext uri="{FF2B5EF4-FFF2-40B4-BE49-F238E27FC236}">
                <a16:creationId xmlns:a16="http://schemas.microsoft.com/office/drawing/2014/main" id="{E6B52371-8DF4-4C5E-8536-7F861F5ACF5A}"/>
              </a:ext>
            </a:extLst>
          </p:cNvPr>
          <p:cNvPicPr>
            <a:picLocks noChangeAspect="1"/>
          </p:cNvPicPr>
          <p:nvPr/>
        </p:nvPicPr>
        <p:blipFill rotWithShape="1">
          <a:blip r:embed="rId17"/>
          <a:srcRect t="18334" b="21691"/>
          <a:stretch/>
        </p:blipFill>
        <p:spPr>
          <a:xfrm>
            <a:off x="6168160" y="36012"/>
            <a:ext cx="1782229" cy="1068874"/>
          </a:xfrm>
          <a:prstGeom prst="rect">
            <a:avLst/>
          </a:prstGeom>
        </p:spPr>
      </p:pic>
    </p:spTree>
    <p:extLst>
      <p:ext uri="{BB962C8B-B14F-4D97-AF65-F5344CB8AC3E}">
        <p14:creationId xmlns:p14="http://schemas.microsoft.com/office/powerpoint/2010/main" val="2284129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90F02EBD-DEBC-4ABD-86D4-2103DCC47EA8}"/>
              </a:ext>
            </a:extLst>
          </p:cNvPr>
          <p:cNvPicPr>
            <a:picLocks noChangeAspect="1"/>
          </p:cNvPicPr>
          <p:nvPr/>
        </p:nvPicPr>
        <p:blipFill>
          <a:blip r:embed="rId3"/>
          <a:stretch>
            <a:fillRect/>
          </a:stretch>
        </p:blipFill>
        <p:spPr>
          <a:xfrm>
            <a:off x="0" y="277857"/>
            <a:ext cx="7056455" cy="6580143"/>
          </a:xfrm>
          <a:prstGeom prst="rect">
            <a:avLst/>
          </a:prstGeom>
        </p:spPr>
      </p:pic>
      <p:sp>
        <p:nvSpPr>
          <p:cNvPr id="2" name="Title 1">
            <a:extLst>
              <a:ext uri="{FF2B5EF4-FFF2-40B4-BE49-F238E27FC236}">
                <a16:creationId xmlns:a16="http://schemas.microsoft.com/office/drawing/2014/main" id="{281C9E4A-227C-461F-83F0-40F39D54C1E9}"/>
              </a:ext>
            </a:extLst>
          </p:cNvPr>
          <p:cNvSpPr>
            <a:spLocks noGrp="1"/>
          </p:cNvSpPr>
          <p:nvPr>
            <p:ph type="title"/>
          </p:nvPr>
        </p:nvSpPr>
        <p:spPr>
          <a:xfrm>
            <a:off x="7465670" y="964849"/>
            <a:ext cx="4526414" cy="897439"/>
          </a:xfrm>
          <a:noFill/>
          <a:ln>
            <a:noFill/>
          </a:ln>
        </p:spPr>
        <p:style>
          <a:lnRef idx="0">
            <a:scrgbClr r="0" g="0" b="0"/>
          </a:lnRef>
          <a:fillRef idx="0">
            <a:scrgbClr r="0" g="0" b="0"/>
          </a:fillRef>
          <a:effectRef idx="0">
            <a:scrgbClr r="0" g="0" b="0"/>
          </a:effectRef>
          <a:fontRef idx="minor">
            <a:schemeClr val="accent2"/>
          </a:fontRef>
        </p:style>
        <p:txBody>
          <a:bodyPr vert="horz" lIns="91440" tIns="45720" rIns="91440" bIns="45720" rtlCol="0" anchor="ctr">
            <a:normAutofit fontScale="90000"/>
          </a:bodyPr>
          <a:lstStyle/>
          <a:p>
            <a:pPr algn="ctr">
              <a:lnSpc>
                <a:spcPct val="83000"/>
              </a:lnSpc>
            </a:pPr>
            <a:r>
              <a:rPr lang="en-US" b="1"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FangSong" panose="020B0503020204020204" pitchFamily="49" charset="-122"/>
                <a:cs typeface="Calibri" panose="020F0502020204030204" pitchFamily="34" charset="0"/>
              </a:rPr>
              <a:t>Let's split things up again</a:t>
            </a:r>
          </a:p>
        </p:txBody>
      </p:sp>
      <p:pic>
        <p:nvPicPr>
          <p:cNvPr id="9" name="Picture 8" descr="A close up of a logo&#10;&#10;Description automatically generated">
            <a:extLst>
              <a:ext uri="{FF2B5EF4-FFF2-40B4-BE49-F238E27FC236}">
                <a16:creationId xmlns:a16="http://schemas.microsoft.com/office/drawing/2014/main" id="{A2893AD8-B11F-4D3B-87AD-D3998F3B2309}"/>
              </a:ext>
            </a:extLst>
          </p:cNvPr>
          <p:cNvPicPr>
            <a:picLocks noChangeAspect="1"/>
          </p:cNvPicPr>
          <p:nvPr/>
        </p:nvPicPr>
        <p:blipFill>
          <a:blip r:embed="rId4"/>
          <a:stretch>
            <a:fillRect/>
          </a:stretch>
        </p:blipFill>
        <p:spPr>
          <a:xfrm>
            <a:off x="3134338" y="1421531"/>
            <a:ext cx="970938" cy="1099175"/>
          </a:xfrm>
          <a:prstGeom prst="rect">
            <a:avLst/>
          </a:prstGeom>
        </p:spPr>
      </p:pic>
      <p:graphicFrame>
        <p:nvGraphicFramePr>
          <p:cNvPr id="11" name="Diagram 10">
            <a:extLst>
              <a:ext uri="{FF2B5EF4-FFF2-40B4-BE49-F238E27FC236}">
                <a16:creationId xmlns:a16="http://schemas.microsoft.com/office/drawing/2014/main" id="{9C486F61-05D5-4ECD-BFB9-EBA99C493AC9}"/>
              </a:ext>
            </a:extLst>
          </p:cNvPr>
          <p:cNvGraphicFramePr/>
          <p:nvPr/>
        </p:nvGraphicFramePr>
        <p:xfrm>
          <a:off x="6576238" y="1617064"/>
          <a:ext cx="5615762" cy="415498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71838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F02EBD-DEBC-4ABD-86D4-2103DCC47EA8}"/>
              </a:ext>
            </a:extLst>
          </p:cNvPr>
          <p:cNvPicPr>
            <a:picLocks noChangeAspect="1"/>
          </p:cNvPicPr>
          <p:nvPr/>
        </p:nvPicPr>
        <p:blipFill>
          <a:blip r:embed="rId2"/>
          <a:srcRect/>
          <a:stretch/>
        </p:blipFill>
        <p:spPr>
          <a:xfrm>
            <a:off x="3151" y="277857"/>
            <a:ext cx="7050153" cy="6580143"/>
          </a:xfrm>
          <a:prstGeom prst="rect">
            <a:avLst/>
          </a:prstGeom>
        </p:spPr>
      </p:pic>
      <p:sp>
        <p:nvSpPr>
          <p:cNvPr id="2" name="Title 1">
            <a:extLst>
              <a:ext uri="{FF2B5EF4-FFF2-40B4-BE49-F238E27FC236}">
                <a16:creationId xmlns:a16="http://schemas.microsoft.com/office/drawing/2014/main" id="{281C9E4A-227C-461F-83F0-40F39D54C1E9}"/>
              </a:ext>
            </a:extLst>
          </p:cNvPr>
          <p:cNvSpPr>
            <a:spLocks noGrp="1"/>
          </p:cNvSpPr>
          <p:nvPr>
            <p:ph type="title"/>
          </p:nvPr>
        </p:nvSpPr>
        <p:spPr>
          <a:xfrm>
            <a:off x="7465670" y="964849"/>
            <a:ext cx="4526414" cy="897439"/>
          </a:xfrm>
          <a:noFill/>
          <a:ln>
            <a:noFill/>
          </a:ln>
        </p:spPr>
        <p:style>
          <a:lnRef idx="0">
            <a:scrgbClr r="0" g="0" b="0"/>
          </a:lnRef>
          <a:fillRef idx="0">
            <a:scrgbClr r="0" g="0" b="0"/>
          </a:fillRef>
          <a:effectRef idx="0">
            <a:scrgbClr r="0" g="0" b="0"/>
          </a:effectRef>
          <a:fontRef idx="minor">
            <a:schemeClr val="accent2"/>
          </a:fontRef>
        </p:style>
        <p:txBody>
          <a:bodyPr vert="horz" lIns="91440" tIns="45720" rIns="91440" bIns="45720" rtlCol="0" anchor="ctr">
            <a:normAutofit fontScale="90000"/>
          </a:bodyPr>
          <a:lstStyle/>
          <a:p>
            <a:pPr algn="ctr">
              <a:lnSpc>
                <a:spcPct val="83000"/>
              </a:lnSpc>
            </a:pPr>
            <a:r>
              <a:rPr lang="en-US" b="1" dirty="0">
                <a:ln w="0">
                  <a:solidFill>
                    <a:schemeClr val="accent1">
                      <a:lumMod val="75000"/>
                    </a:schemeClr>
                  </a:solidFill>
                </a:ln>
                <a:solidFill>
                  <a:schemeClr val="accent1">
                    <a:lumMod val="50000"/>
                  </a:schemeClr>
                </a:solidFill>
                <a:effectLst>
                  <a:outerShdw blurRad="38100" dist="19050" dir="2700000" algn="tl" rotWithShape="0">
                    <a:schemeClr val="dk1">
                      <a:alpha val="40000"/>
                    </a:schemeClr>
                  </a:outerShdw>
                </a:effectLst>
                <a:latin typeface="Calibri" panose="020F0502020204030204" pitchFamily="34" charset="0"/>
                <a:ea typeface="FangSong" panose="020B0503020204020204" pitchFamily="49" charset="-122"/>
                <a:cs typeface="Calibri" panose="020F0502020204030204" pitchFamily="34" charset="0"/>
              </a:rPr>
              <a:t>Now let's look at Conventional!</a:t>
            </a:r>
          </a:p>
        </p:txBody>
      </p:sp>
      <p:pic>
        <p:nvPicPr>
          <p:cNvPr id="9" name="Picture 8" descr="A close up of a logo&#10;&#10;Description automatically generated">
            <a:extLst>
              <a:ext uri="{FF2B5EF4-FFF2-40B4-BE49-F238E27FC236}">
                <a16:creationId xmlns:a16="http://schemas.microsoft.com/office/drawing/2014/main" id="{A2893AD8-B11F-4D3B-87AD-D3998F3B2309}"/>
              </a:ext>
            </a:extLst>
          </p:cNvPr>
          <p:cNvPicPr>
            <a:picLocks noChangeAspect="1"/>
          </p:cNvPicPr>
          <p:nvPr/>
        </p:nvPicPr>
        <p:blipFill>
          <a:blip r:embed="rId3"/>
          <a:stretch>
            <a:fillRect/>
          </a:stretch>
        </p:blipFill>
        <p:spPr>
          <a:xfrm>
            <a:off x="963575" y="1458779"/>
            <a:ext cx="947934" cy="1073133"/>
          </a:xfrm>
          <a:prstGeom prst="rect">
            <a:avLst/>
          </a:prstGeom>
        </p:spPr>
      </p:pic>
      <p:graphicFrame>
        <p:nvGraphicFramePr>
          <p:cNvPr id="11" name="Diagram 10">
            <a:extLst>
              <a:ext uri="{FF2B5EF4-FFF2-40B4-BE49-F238E27FC236}">
                <a16:creationId xmlns:a16="http://schemas.microsoft.com/office/drawing/2014/main" id="{9C486F61-05D5-4ECD-BFB9-EBA99C493AC9}"/>
              </a:ext>
            </a:extLst>
          </p:cNvPr>
          <p:cNvGraphicFramePr/>
          <p:nvPr/>
        </p:nvGraphicFramePr>
        <p:xfrm>
          <a:off x="6576238" y="1617064"/>
          <a:ext cx="5615762" cy="41549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7867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F9C26-BF9E-724C-B9F6-60D14DBD4D3F}"/>
              </a:ext>
            </a:extLst>
          </p:cNvPr>
          <p:cNvSpPr>
            <a:spLocks noGrp="1"/>
          </p:cNvSpPr>
          <p:nvPr>
            <p:ph type="title"/>
          </p:nvPr>
        </p:nvSpPr>
        <p:spPr/>
        <p:txBody>
          <a:bodyPr/>
          <a:lstStyle/>
          <a:p>
            <a:r>
              <a:rPr lang="en-US" b="1" dirty="0"/>
              <a:t>A Little Background…</a:t>
            </a:r>
          </a:p>
        </p:txBody>
      </p:sp>
      <p:sp>
        <p:nvSpPr>
          <p:cNvPr id="3" name="Content Placeholder 2">
            <a:extLst>
              <a:ext uri="{FF2B5EF4-FFF2-40B4-BE49-F238E27FC236}">
                <a16:creationId xmlns:a16="http://schemas.microsoft.com/office/drawing/2014/main" id="{85547935-844D-D74A-B363-7E407E093697}"/>
              </a:ext>
            </a:extLst>
          </p:cNvPr>
          <p:cNvSpPr>
            <a:spLocks noGrp="1"/>
          </p:cNvSpPr>
          <p:nvPr>
            <p:ph idx="1"/>
          </p:nvPr>
        </p:nvSpPr>
        <p:spPr>
          <a:xfrm>
            <a:off x="677334" y="1620457"/>
            <a:ext cx="8596668" cy="4420906"/>
          </a:xfrm>
        </p:spPr>
        <p:txBody>
          <a:bodyPr>
            <a:normAutofit/>
          </a:bodyPr>
          <a:lstStyle/>
          <a:p>
            <a:r>
              <a:rPr lang="en-US" sz="2400" dirty="0"/>
              <a:t>Avocados are VERY popular in the US: Guacamole, Sushi, Avocado Toast… </a:t>
            </a:r>
          </a:p>
          <a:p>
            <a:r>
              <a:rPr lang="en-US" sz="2400" dirty="0"/>
              <a:t>The Superbowl is “one of the leading days in avocado consumption. Nearly 300 million avocados are consumed during the game” (Darwin, 2020)</a:t>
            </a:r>
          </a:p>
          <a:p>
            <a:r>
              <a:rPr lang="en-US" sz="2400" dirty="0"/>
              <a:t>There is specific marketing research &amp; insights on The Hass Avocado Board site for Millennials, Hispanic &amp; Non-Hispanic populations</a:t>
            </a:r>
          </a:p>
          <a:p>
            <a:r>
              <a:rPr lang="en-US" sz="2400" dirty="0"/>
              <a:t>If you don’t like avocados there is something severely wrong with you… you really should get that checked out…</a:t>
            </a:r>
          </a:p>
          <a:p>
            <a:endParaRPr lang="en-US" dirty="0"/>
          </a:p>
        </p:txBody>
      </p:sp>
      <p:pic>
        <p:nvPicPr>
          <p:cNvPr id="7" name="Picture 6">
            <a:extLst>
              <a:ext uri="{FF2B5EF4-FFF2-40B4-BE49-F238E27FC236}">
                <a16:creationId xmlns:a16="http://schemas.microsoft.com/office/drawing/2014/main" id="{48BA098D-1F5B-1D47-8314-7D533F58C10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146412" y="4002125"/>
            <a:ext cx="2855875" cy="2855875"/>
          </a:xfrm>
          <a:prstGeom prst="rect">
            <a:avLst/>
          </a:prstGeom>
        </p:spPr>
      </p:pic>
    </p:spTree>
    <p:extLst>
      <p:ext uri="{BB962C8B-B14F-4D97-AF65-F5344CB8AC3E}">
        <p14:creationId xmlns:p14="http://schemas.microsoft.com/office/powerpoint/2010/main" val="2377833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83E92882-FE92-4390-9F7E-45A599DFE9D5}"/>
              </a:ext>
            </a:extLst>
          </p:cNvPr>
          <p:cNvPicPr>
            <a:picLocks noChangeAspect="1"/>
          </p:cNvPicPr>
          <p:nvPr/>
        </p:nvPicPr>
        <p:blipFill>
          <a:blip r:embed="rId2">
            <a:alphaModFix amt="65000"/>
          </a:blip>
          <a:stretch>
            <a:fillRect/>
          </a:stretch>
        </p:blipFill>
        <p:spPr>
          <a:xfrm>
            <a:off x="-676275" y="-295275"/>
            <a:ext cx="13306425" cy="7448550"/>
          </a:xfrm>
          <a:prstGeom prst="rect">
            <a:avLst/>
          </a:prstGeom>
          <a:effectLst>
            <a:outerShdw blurRad="50800" dist="50800" dir="5400000" algn="ctr" rotWithShape="0">
              <a:srgbClr val="000000">
                <a:alpha val="0"/>
              </a:srgbClr>
            </a:outerShdw>
          </a:effectLst>
        </p:spPr>
      </p:pic>
      <p:sp>
        <p:nvSpPr>
          <p:cNvPr id="2" name="Title 1">
            <a:extLst>
              <a:ext uri="{FF2B5EF4-FFF2-40B4-BE49-F238E27FC236}">
                <a16:creationId xmlns:a16="http://schemas.microsoft.com/office/drawing/2014/main" id="{58E651AA-9623-49F9-B550-79EB9A81D881}"/>
              </a:ext>
            </a:extLst>
          </p:cNvPr>
          <p:cNvSpPr>
            <a:spLocks noGrp="1"/>
          </p:cNvSpPr>
          <p:nvPr>
            <p:ph type="title"/>
          </p:nvPr>
        </p:nvSpPr>
        <p:spPr>
          <a:xfrm>
            <a:off x="969644" y="347261"/>
            <a:ext cx="8223793" cy="1320800"/>
          </a:xfrm>
        </p:spPr>
        <p:txBody>
          <a:bodyPr anchor="ctr">
            <a:normAutofit/>
          </a:bodyPr>
          <a:lstStyle/>
          <a:p>
            <a:r>
              <a:rPr lang="en-US" b="1" dirty="0"/>
              <a:t>Conclusions/ Observations</a:t>
            </a:r>
          </a:p>
        </p:txBody>
      </p:sp>
      <p:sp>
        <p:nvSpPr>
          <p:cNvPr id="9" name="Content Placeholder 8">
            <a:extLst>
              <a:ext uri="{FF2B5EF4-FFF2-40B4-BE49-F238E27FC236}">
                <a16:creationId xmlns:a16="http://schemas.microsoft.com/office/drawing/2014/main" id="{047F0F99-E611-4E6E-A0E0-62C81DF898E8}"/>
              </a:ext>
            </a:extLst>
          </p:cNvPr>
          <p:cNvSpPr>
            <a:spLocks noGrp="1"/>
          </p:cNvSpPr>
          <p:nvPr>
            <p:ph idx="1"/>
          </p:nvPr>
        </p:nvSpPr>
        <p:spPr>
          <a:xfrm>
            <a:off x="699770" y="1600054"/>
            <a:ext cx="10554333" cy="4388151"/>
          </a:xfrm>
        </p:spPr>
        <p:txBody>
          <a:bodyPr>
            <a:normAutofit/>
          </a:bodyPr>
          <a:lstStyle/>
          <a:p>
            <a:r>
              <a:rPr lang="en-US" dirty="0"/>
              <a:t>We expected a difference between the exporters to the US, but we did not expect SUCH a significant dominance by Mexico, 79.4% of total volume for 2017-7/14/2020!</a:t>
            </a:r>
          </a:p>
          <a:p>
            <a:r>
              <a:rPr lang="en-US" dirty="0"/>
              <a:t>We thought the US exported to other countries, but it is very minimal. Our original question covering this had to be dropped based on research. </a:t>
            </a:r>
          </a:p>
          <a:p>
            <a:r>
              <a:rPr lang="en-US" dirty="0"/>
              <a:t>To find seasonal sales information, dates, total volume sold, and the average price of the avocados were needed. This information showed that time of year could affect volume sold, but more research needed to be made for other factors including: supply and demand, weather, and holidays.</a:t>
            </a:r>
          </a:p>
          <a:p>
            <a:r>
              <a:rPr lang="en-US" dirty="0"/>
              <a:t>When the individual years were analyzed compared to sales, a conclusion could not be made for the month with the highest sales or the month with the lowest avocado prices.</a:t>
            </a:r>
          </a:p>
          <a:p>
            <a:r>
              <a:rPr lang="en-US" dirty="0"/>
              <a:t>Hass avocado board identified 54 top market regions within the United States, the data provided included all sizes and bulk distributions.</a:t>
            </a:r>
          </a:p>
        </p:txBody>
      </p:sp>
    </p:spTree>
    <p:extLst>
      <p:ext uri="{BB962C8B-B14F-4D97-AF65-F5344CB8AC3E}">
        <p14:creationId xmlns:p14="http://schemas.microsoft.com/office/powerpoint/2010/main" val="1354895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83E92882-FE92-4390-9F7E-45A599DFE9D5}"/>
              </a:ext>
            </a:extLst>
          </p:cNvPr>
          <p:cNvPicPr>
            <a:picLocks noChangeAspect="1"/>
          </p:cNvPicPr>
          <p:nvPr/>
        </p:nvPicPr>
        <p:blipFill>
          <a:blip r:embed="rId2">
            <a:alphaModFix amt="65000"/>
          </a:blip>
          <a:stretch>
            <a:fillRect/>
          </a:stretch>
        </p:blipFill>
        <p:spPr>
          <a:xfrm>
            <a:off x="-687427" y="-295275"/>
            <a:ext cx="13306425" cy="7448550"/>
          </a:xfrm>
          <a:prstGeom prst="rect">
            <a:avLst/>
          </a:prstGeom>
          <a:effectLst>
            <a:outerShdw blurRad="50800" dist="50800" dir="5400000" algn="ctr" rotWithShape="0">
              <a:srgbClr val="000000">
                <a:alpha val="0"/>
              </a:srgbClr>
            </a:outerShdw>
          </a:effectLst>
        </p:spPr>
      </p:pic>
      <p:sp>
        <p:nvSpPr>
          <p:cNvPr id="2" name="Title 1">
            <a:extLst>
              <a:ext uri="{FF2B5EF4-FFF2-40B4-BE49-F238E27FC236}">
                <a16:creationId xmlns:a16="http://schemas.microsoft.com/office/drawing/2014/main" id="{58E651AA-9623-49F9-B550-79EB9A81D881}"/>
              </a:ext>
            </a:extLst>
          </p:cNvPr>
          <p:cNvSpPr>
            <a:spLocks noGrp="1"/>
          </p:cNvSpPr>
          <p:nvPr>
            <p:ph type="title"/>
          </p:nvPr>
        </p:nvSpPr>
        <p:spPr>
          <a:xfrm>
            <a:off x="969644" y="179996"/>
            <a:ext cx="8223793" cy="1320800"/>
          </a:xfrm>
        </p:spPr>
        <p:txBody>
          <a:bodyPr anchor="ctr">
            <a:normAutofit/>
          </a:bodyPr>
          <a:lstStyle/>
          <a:p>
            <a:r>
              <a:rPr lang="en-US" b="1" dirty="0"/>
              <a:t>Conclusions/ Observations cont. </a:t>
            </a:r>
          </a:p>
        </p:txBody>
      </p:sp>
      <p:sp>
        <p:nvSpPr>
          <p:cNvPr id="9" name="Content Placeholder 8">
            <a:extLst>
              <a:ext uri="{FF2B5EF4-FFF2-40B4-BE49-F238E27FC236}">
                <a16:creationId xmlns:a16="http://schemas.microsoft.com/office/drawing/2014/main" id="{047F0F99-E611-4E6E-A0E0-62C81DF898E8}"/>
              </a:ext>
            </a:extLst>
          </p:cNvPr>
          <p:cNvSpPr>
            <a:spLocks noGrp="1"/>
          </p:cNvSpPr>
          <p:nvPr>
            <p:ph idx="1"/>
          </p:nvPr>
        </p:nvSpPr>
        <p:spPr>
          <a:xfrm>
            <a:off x="818833" y="1310124"/>
            <a:ext cx="10554333" cy="4941251"/>
          </a:xfrm>
        </p:spPr>
        <p:txBody>
          <a:bodyPr>
            <a:normAutofit/>
          </a:bodyPr>
          <a:lstStyle/>
          <a:p>
            <a:r>
              <a:rPr lang="en-US" dirty="0"/>
              <a:t>The United states prefers the small avocados</a:t>
            </a:r>
          </a:p>
          <a:p>
            <a:r>
              <a:rPr lang="en-US" dirty="0"/>
              <a:t>After reviewing the dataset we found a large discrepancy with the total lbs. listed, it did not reflect the actual for the product count provided in the data.</a:t>
            </a:r>
          </a:p>
          <a:p>
            <a:r>
              <a:rPr lang="en-US" dirty="0"/>
              <a:t>We were amazed to find a discrepancy in the data of the avocado file.  Mostly around the data from Detroit it was off over 2,000,000 </a:t>
            </a:r>
            <a:r>
              <a:rPr lang="en-US" dirty="0" err="1"/>
              <a:t>lbs</a:t>
            </a:r>
            <a:r>
              <a:rPr lang="en-US" dirty="0"/>
              <a:t> .</a:t>
            </a:r>
          </a:p>
          <a:p>
            <a:r>
              <a:rPr lang="en-US" dirty="0"/>
              <a:t>If we think back to the box plot, we can see that Organic cost roughly 34% more than Conventional.</a:t>
            </a:r>
          </a:p>
          <a:p>
            <a:r>
              <a:rPr lang="en-US" dirty="0"/>
              <a:t>When looking over their average volume sold, we see that in 2019 Organic Avocados roughly sold 72,000-units, Conventional Avocados sold around 2,000,000-units. Taking these two averages, Organic Avocados sold roughly 186% more than Conventional.</a:t>
            </a:r>
          </a:p>
          <a:p>
            <a:r>
              <a:rPr lang="en-US" dirty="0"/>
              <a:t>After cleaning, compiling, and organizing the relevant datasets we can see that Organic Avocados are consistently more expensive than Conventional Avocados.</a:t>
            </a:r>
          </a:p>
          <a:p>
            <a:r>
              <a:rPr lang="en-US" dirty="0"/>
              <a:t>Conversely, we see that Conventional Avocados have a higher average volume sold than Organic.</a:t>
            </a:r>
            <a:br>
              <a:rPr lang="en-US" dirty="0"/>
            </a:br>
            <a:r>
              <a:rPr lang="en-US" dirty="0"/>
              <a:t>These results pose an inverse relationship between cost and units sold ultimately suggesting</a:t>
            </a:r>
            <a:br>
              <a:rPr lang="en-US" dirty="0"/>
            </a:br>
            <a:r>
              <a:rPr lang="en-US" dirty="0"/>
              <a:t>that the lower cost leads to higher sales.</a:t>
            </a:r>
          </a:p>
          <a:p>
            <a:endParaRPr lang="en-US" dirty="0"/>
          </a:p>
        </p:txBody>
      </p:sp>
    </p:spTree>
    <p:extLst>
      <p:ext uri="{BB962C8B-B14F-4D97-AF65-F5344CB8AC3E}">
        <p14:creationId xmlns:p14="http://schemas.microsoft.com/office/powerpoint/2010/main" val="3704551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2C3A-97C6-1546-9248-9FD2167242D7}"/>
              </a:ext>
            </a:extLst>
          </p:cNvPr>
          <p:cNvSpPr>
            <a:spLocks noGrp="1"/>
          </p:cNvSpPr>
          <p:nvPr>
            <p:ph type="title"/>
          </p:nvPr>
        </p:nvSpPr>
        <p:spPr>
          <a:xfrm>
            <a:off x="805922" y="466725"/>
            <a:ext cx="8596668" cy="1320800"/>
          </a:xfrm>
        </p:spPr>
        <p:txBody>
          <a:bodyPr>
            <a:normAutofit/>
          </a:bodyPr>
          <a:lstStyle/>
          <a:p>
            <a:r>
              <a:rPr lang="en-US" sz="4000" b="1" dirty="0"/>
              <a:t>Sources Cited:</a:t>
            </a:r>
            <a:br>
              <a:rPr lang="en-US" sz="4000" b="1" dirty="0"/>
            </a:br>
            <a:endParaRPr lang="en-US" sz="4000" b="1" dirty="0"/>
          </a:p>
        </p:txBody>
      </p:sp>
      <p:sp>
        <p:nvSpPr>
          <p:cNvPr id="3" name="Content Placeholder 2">
            <a:extLst>
              <a:ext uri="{FF2B5EF4-FFF2-40B4-BE49-F238E27FC236}">
                <a16:creationId xmlns:a16="http://schemas.microsoft.com/office/drawing/2014/main" id="{57E46F74-3926-2640-9AAD-6524E5A2E7B5}"/>
              </a:ext>
            </a:extLst>
          </p:cNvPr>
          <p:cNvSpPr>
            <a:spLocks noGrp="1"/>
          </p:cNvSpPr>
          <p:nvPr>
            <p:ph idx="1"/>
          </p:nvPr>
        </p:nvSpPr>
        <p:spPr>
          <a:xfrm>
            <a:off x="548746" y="1401984"/>
            <a:ext cx="9681104" cy="5113116"/>
          </a:xfrm>
        </p:spPr>
        <p:txBody>
          <a:bodyPr>
            <a:normAutofit lnSpcReduction="10000"/>
          </a:bodyPr>
          <a:lstStyle/>
          <a:p>
            <a:pPr>
              <a:buFont typeface="+mj-lt"/>
              <a:buAutoNum type="arabicPeriod"/>
            </a:pPr>
            <a:r>
              <a:rPr lang="en-US" dirty="0"/>
              <a:t>Darwin, C (2020, January 15) </a:t>
            </a:r>
            <a:r>
              <a:rPr lang="en-US" i="1" dirty="0"/>
              <a:t>Host Your Big Game Celebration With Avocados From Mexico's Guac Nation Party Pack. </a:t>
            </a:r>
            <a:r>
              <a:rPr lang="en-US" dirty="0"/>
              <a:t>Retrieved from </a:t>
            </a:r>
            <a:r>
              <a:rPr lang="en-US" dirty="0">
                <a:hlinkClick r:id="rId2"/>
              </a:rPr>
              <a:t>https://www.prnewswire.com/news-releases/host-your-big-game-celebration-with-avocados-from-mexicos-guac-nation-party-pack-300987342.html</a:t>
            </a:r>
            <a:endParaRPr lang="en-US" dirty="0"/>
          </a:p>
          <a:p>
            <a:pPr>
              <a:buFont typeface="+mj-lt"/>
              <a:buAutoNum type="arabicPeriod"/>
            </a:pPr>
            <a:r>
              <a:rPr lang="en-US" dirty="0"/>
              <a:t>Shahbandeh, M (2020, May12) </a:t>
            </a:r>
            <a:r>
              <a:rPr lang="en-US" i="1" dirty="0"/>
              <a:t>Production of avocados in the United States in 2019, by state</a:t>
            </a:r>
            <a:r>
              <a:rPr lang="en-US" dirty="0"/>
              <a:t>. Retrieved from </a:t>
            </a:r>
            <a:r>
              <a:rPr lang="en-US" dirty="0">
                <a:hlinkClick r:id="rId3"/>
              </a:rPr>
              <a:t>https://www.statista.com/statistics/610460/production-avocados-us-by-state/</a:t>
            </a:r>
            <a:endParaRPr lang="en-US" dirty="0"/>
          </a:p>
          <a:p>
            <a:pPr>
              <a:buFont typeface="+mj-lt"/>
              <a:buAutoNum type="arabicPeriod"/>
            </a:pPr>
            <a:r>
              <a:rPr lang="en-US" dirty="0"/>
              <a:t>USDA (2020, March 20) </a:t>
            </a:r>
            <a:r>
              <a:rPr lang="en-US" i="1" dirty="0"/>
              <a:t>U.S. avocado demand is climbing steadily</a:t>
            </a:r>
            <a:r>
              <a:rPr lang="en-US" dirty="0"/>
              <a:t>. Retrieved from </a:t>
            </a:r>
            <a:r>
              <a:rPr lang="en-US" dirty="0">
                <a:hlinkClick r:id="rId4"/>
              </a:rPr>
              <a:t>https://www.ers.usda.gov/data-products/charts-of-note/charts-of-note/?topicId=14849#:~:text=U.S.%20avocado%20demand%20is%20climbing%20steadily&amp;text=Total%20U.S.%20production%20in%202018,avocado%20output%20in%20that%20year.</a:t>
            </a:r>
            <a:endParaRPr lang="en-US" dirty="0"/>
          </a:p>
          <a:p>
            <a:pPr>
              <a:buFont typeface="+mj-lt"/>
              <a:buAutoNum type="arabicPeriod"/>
            </a:pPr>
            <a:r>
              <a:rPr lang="en-US" dirty="0"/>
              <a:t>AGMRC (2018, October) </a:t>
            </a:r>
            <a:r>
              <a:rPr lang="en-US" i="1" dirty="0"/>
              <a:t>Avocados</a:t>
            </a:r>
            <a:r>
              <a:rPr lang="en-US" dirty="0"/>
              <a:t>. Retrieved from </a:t>
            </a:r>
            <a:r>
              <a:rPr lang="en-US" dirty="0">
                <a:hlinkClick r:id="rId5"/>
              </a:rPr>
              <a:t>https://www.agmrc.org/commodities-products/fruits/avocados#:~:text=Exports%2FImports,fresh%20avocados%20(ERS%202018).</a:t>
            </a:r>
            <a:endParaRPr lang="en-US" dirty="0"/>
          </a:p>
          <a:p>
            <a:pPr>
              <a:buFont typeface="+mj-lt"/>
              <a:buAutoNum type="arabicPeriod"/>
            </a:pPr>
            <a:r>
              <a:rPr lang="en-US" dirty="0"/>
              <a:t>Zang, Jing (2020, April 30) </a:t>
            </a:r>
            <a:r>
              <a:rPr lang="en-US" i="1" dirty="0"/>
              <a:t>California Hass Avocados Approved for Import into China.</a:t>
            </a:r>
            <a:r>
              <a:rPr lang="en-US" dirty="0"/>
              <a:t> Retrieved from </a:t>
            </a:r>
            <a:r>
              <a:rPr lang="en-US" dirty="0">
                <a:hlinkClick r:id="rId6"/>
              </a:rPr>
              <a:t>https://www.producereport.com/article/california-hass-avocados-approved-import-china</a:t>
            </a:r>
            <a:endParaRPr lang="en-US" dirty="0"/>
          </a:p>
          <a:p>
            <a:pPr>
              <a:buFont typeface="+mj-lt"/>
              <a:buAutoNum type="arabicPeriod"/>
            </a:pPr>
            <a:endParaRPr lang="en-US" dirty="0"/>
          </a:p>
          <a:p>
            <a:pPr>
              <a:buFont typeface="+mj-lt"/>
              <a:buAutoNum type="arabicPeriod"/>
            </a:pPr>
            <a:endParaRPr lang="en-US" dirty="0"/>
          </a:p>
        </p:txBody>
      </p:sp>
      <p:pic>
        <p:nvPicPr>
          <p:cNvPr id="4" name="Picture 3">
            <a:extLst>
              <a:ext uri="{FF2B5EF4-FFF2-40B4-BE49-F238E27FC236}">
                <a16:creationId xmlns:a16="http://schemas.microsoft.com/office/drawing/2014/main" id="{65494418-691C-B24E-A7E1-8BAD2A94C286}"/>
              </a:ext>
            </a:extLst>
          </p:cNvPr>
          <p:cNvPicPr>
            <a:picLocks noChangeAspect="1"/>
          </p:cNvPicPr>
          <p:nvPr/>
        </p:nvPicPr>
        <p:blipFill rotWithShape="1">
          <a:blip r:embed="rId7">
            <a:clrChange>
              <a:clrFrom>
                <a:srgbClr val="FFFFFF"/>
              </a:clrFrom>
              <a:clrTo>
                <a:srgbClr val="FFFFFF">
                  <a:alpha val="0"/>
                </a:srgbClr>
              </a:clrTo>
            </a:clrChange>
          </a:blip>
          <a:srcRect l="26049" t="5170" r="27707" b="6750"/>
          <a:stretch/>
        </p:blipFill>
        <p:spPr>
          <a:xfrm>
            <a:off x="9868831" y="4073665"/>
            <a:ext cx="1922725" cy="2441435"/>
          </a:xfrm>
          <a:prstGeom prst="rect">
            <a:avLst/>
          </a:prstGeom>
        </p:spPr>
      </p:pic>
    </p:spTree>
    <p:extLst>
      <p:ext uri="{BB962C8B-B14F-4D97-AF65-F5344CB8AC3E}">
        <p14:creationId xmlns:p14="http://schemas.microsoft.com/office/powerpoint/2010/main" val="1724259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4A18-2E5B-FC4D-B092-3A8CB508977D}"/>
              </a:ext>
            </a:extLst>
          </p:cNvPr>
          <p:cNvSpPr>
            <a:spLocks noGrp="1"/>
          </p:cNvSpPr>
          <p:nvPr>
            <p:ph type="title"/>
          </p:nvPr>
        </p:nvSpPr>
        <p:spPr/>
        <p:txBody>
          <a:bodyPr/>
          <a:lstStyle/>
          <a:p>
            <a:r>
              <a:rPr lang="en-US" b="1" dirty="0"/>
              <a:t>Sources Cited cont.</a:t>
            </a:r>
          </a:p>
        </p:txBody>
      </p:sp>
      <p:sp>
        <p:nvSpPr>
          <p:cNvPr id="3" name="Content Placeholder 2">
            <a:extLst>
              <a:ext uri="{FF2B5EF4-FFF2-40B4-BE49-F238E27FC236}">
                <a16:creationId xmlns:a16="http://schemas.microsoft.com/office/drawing/2014/main" id="{00CF964D-E105-0C45-91A3-0340FE436455}"/>
              </a:ext>
            </a:extLst>
          </p:cNvPr>
          <p:cNvSpPr>
            <a:spLocks noGrp="1"/>
          </p:cNvSpPr>
          <p:nvPr>
            <p:ph idx="1"/>
          </p:nvPr>
        </p:nvSpPr>
        <p:spPr>
          <a:xfrm>
            <a:off x="677334" y="1930400"/>
            <a:ext cx="8596668" cy="4498975"/>
          </a:xfrm>
        </p:spPr>
        <p:txBody>
          <a:bodyPr/>
          <a:lstStyle/>
          <a:p>
            <a:pPr>
              <a:buFont typeface="+mj-lt"/>
              <a:buAutoNum type="arabicPeriod" startAt="6"/>
            </a:pPr>
            <a:r>
              <a:rPr lang="en-US" dirty="0"/>
              <a:t>Ash, A. (2019, November 04). </a:t>
            </a:r>
            <a:r>
              <a:rPr lang="en-US" i="1" dirty="0"/>
              <a:t>Avocado prices have boomed in the last decade - here's why they are so expensive. </a:t>
            </a:r>
            <a:r>
              <a:rPr lang="en-US" dirty="0"/>
              <a:t>Retrieved July 22, 2020, from </a:t>
            </a:r>
            <a:r>
              <a:rPr lang="en-US" dirty="0">
                <a:hlinkClick r:id="rId2"/>
              </a:rPr>
              <a:t>https://www.businessinsider.com/why-avocados-are-so-expensive-2019-10</a:t>
            </a:r>
            <a:endParaRPr lang="en-US" dirty="0"/>
          </a:p>
          <a:p>
            <a:pPr>
              <a:buFont typeface="+mj-lt"/>
              <a:buAutoNum type="arabicPeriod" startAt="6"/>
            </a:pPr>
            <a:r>
              <a:rPr lang="en-US" dirty="0"/>
              <a:t>Jessie Quinn More Articles July 31, 2. (2018, July 31). </a:t>
            </a:r>
            <a:r>
              <a:rPr lang="en-US" i="1" dirty="0"/>
              <a:t>Here's Why Avocados Are so Expensive Right Now</a:t>
            </a:r>
            <a:r>
              <a:rPr lang="en-US" dirty="0"/>
              <a:t>. Retrieved July 22, 2020, from </a:t>
            </a:r>
            <a:r>
              <a:rPr lang="en-US" dirty="0">
                <a:hlinkClick r:id="rId3"/>
              </a:rPr>
              <a:t>https://www.cheatsheet.com/culture/why-avocados-are-so-expensive.html/</a:t>
            </a:r>
            <a:endParaRPr lang="en-US" dirty="0"/>
          </a:p>
          <a:p>
            <a:pPr>
              <a:buFont typeface="+mj-lt"/>
              <a:buAutoNum type="arabicPeriod" startAt="6"/>
            </a:pPr>
            <a:endParaRPr lang="en-US" dirty="0"/>
          </a:p>
        </p:txBody>
      </p:sp>
      <p:pic>
        <p:nvPicPr>
          <p:cNvPr id="4" name="Picture 3">
            <a:extLst>
              <a:ext uri="{FF2B5EF4-FFF2-40B4-BE49-F238E27FC236}">
                <a16:creationId xmlns:a16="http://schemas.microsoft.com/office/drawing/2014/main" id="{9689DC48-99ED-6140-B23C-54DA55610C0E}"/>
              </a:ext>
            </a:extLst>
          </p:cNvPr>
          <p:cNvPicPr>
            <a:picLocks noChangeAspect="1"/>
          </p:cNvPicPr>
          <p:nvPr/>
        </p:nvPicPr>
        <p:blipFill rotWithShape="1">
          <a:blip r:embed="rId4">
            <a:clrChange>
              <a:clrFrom>
                <a:srgbClr val="FFFFFF"/>
              </a:clrFrom>
              <a:clrTo>
                <a:srgbClr val="FFFFFF">
                  <a:alpha val="0"/>
                </a:srgbClr>
              </a:clrTo>
            </a:clrChange>
          </a:blip>
          <a:srcRect l="26049" t="5170" r="27707" b="6750"/>
          <a:stretch/>
        </p:blipFill>
        <p:spPr>
          <a:xfrm>
            <a:off x="9868831" y="4073665"/>
            <a:ext cx="1922725" cy="2441435"/>
          </a:xfrm>
          <a:prstGeom prst="rect">
            <a:avLst/>
          </a:prstGeom>
        </p:spPr>
      </p:pic>
    </p:spTree>
    <p:extLst>
      <p:ext uri="{BB962C8B-B14F-4D97-AF65-F5344CB8AC3E}">
        <p14:creationId xmlns:p14="http://schemas.microsoft.com/office/powerpoint/2010/main" val="4193544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DDB9B-FFE6-454A-8CA0-B85AA938EB6D}"/>
              </a:ext>
            </a:extLst>
          </p:cNvPr>
          <p:cNvSpPr>
            <a:spLocks noGrp="1"/>
          </p:cNvSpPr>
          <p:nvPr>
            <p:ph type="ctrTitle"/>
          </p:nvPr>
        </p:nvSpPr>
        <p:spPr>
          <a:xfrm>
            <a:off x="1983933" y="1982723"/>
            <a:ext cx="7766936" cy="1646302"/>
          </a:xfrm>
        </p:spPr>
        <p:txBody>
          <a:bodyPr anchor="ctr"/>
          <a:lstStyle/>
          <a:p>
            <a:pPr algn="ctr"/>
            <a:r>
              <a:rPr lang="en-US" sz="8000" b="1" dirty="0"/>
              <a:t>Thank You!</a:t>
            </a:r>
          </a:p>
        </p:txBody>
      </p:sp>
      <p:pic>
        <p:nvPicPr>
          <p:cNvPr id="4" name="Picture 3">
            <a:extLst>
              <a:ext uri="{FF2B5EF4-FFF2-40B4-BE49-F238E27FC236}">
                <a16:creationId xmlns:a16="http://schemas.microsoft.com/office/drawing/2014/main" id="{09A5B144-F219-EC48-9A03-0C3A2491655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12812" y="2903569"/>
            <a:ext cx="6702425" cy="3954431"/>
          </a:xfrm>
          <a:prstGeom prst="rect">
            <a:avLst/>
          </a:prstGeom>
        </p:spPr>
      </p:pic>
    </p:spTree>
    <p:extLst>
      <p:ext uri="{BB962C8B-B14F-4D97-AF65-F5344CB8AC3E}">
        <p14:creationId xmlns:p14="http://schemas.microsoft.com/office/powerpoint/2010/main" val="2139665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1C982-90A3-CA4E-882E-9A6375325EE8}"/>
              </a:ext>
            </a:extLst>
          </p:cNvPr>
          <p:cNvSpPr>
            <a:spLocks noGrp="1"/>
          </p:cNvSpPr>
          <p:nvPr>
            <p:ph type="title"/>
          </p:nvPr>
        </p:nvSpPr>
        <p:spPr>
          <a:xfrm>
            <a:off x="677334" y="609600"/>
            <a:ext cx="8596668" cy="1320800"/>
          </a:xfrm>
        </p:spPr>
        <p:txBody>
          <a:bodyPr anchor="t">
            <a:normAutofit fontScale="90000"/>
          </a:bodyPr>
          <a:lstStyle/>
          <a:p>
            <a:pPr>
              <a:lnSpc>
                <a:spcPct val="90000"/>
              </a:lnSpc>
            </a:pPr>
            <a:r>
              <a:rPr lang="en-US" sz="3200" b="1" dirty="0"/>
              <a:t>Our team sought to get to the creamy, delicious, seeded world of avocados in the US to answer the following Questions…</a:t>
            </a:r>
          </a:p>
        </p:txBody>
      </p:sp>
      <p:sp>
        <p:nvSpPr>
          <p:cNvPr id="3" name="Content Placeholder 2">
            <a:extLst>
              <a:ext uri="{FF2B5EF4-FFF2-40B4-BE49-F238E27FC236}">
                <a16:creationId xmlns:a16="http://schemas.microsoft.com/office/drawing/2014/main" id="{BAA1866B-AD68-5344-83A2-D49E4DC75570}"/>
              </a:ext>
            </a:extLst>
          </p:cNvPr>
          <p:cNvSpPr>
            <a:spLocks noGrp="1"/>
          </p:cNvSpPr>
          <p:nvPr>
            <p:ph idx="1"/>
          </p:nvPr>
        </p:nvSpPr>
        <p:spPr>
          <a:xfrm>
            <a:off x="677334" y="2160589"/>
            <a:ext cx="5298164" cy="4110035"/>
          </a:xfrm>
        </p:spPr>
        <p:txBody>
          <a:bodyPr>
            <a:normAutofit lnSpcReduction="10000"/>
          </a:bodyPr>
          <a:lstStyle/>
          <a:p>
            <a:r>
              <a:rPr lang="en-US" sz="2000" dirty="0"/>
              <a:t>Who exports the most avocados to the US?</a:t>
            </a:r>
          </a:p>
          <a:p>
            <a:r>
              <a:rPr lang="en-US" sz="2000" dirty="0"/>
              <a:t>Does the month of year affect avocado sales or prices?</a:t>
            </a:r>
          </a:p>
          <a:p>
            <a:r>
              <a:rPr lang="en-US" sz="2000" dirty="0"/>
              <a:t>What is the popularity of avocados within the United states sold by region?</a:t>
            </a:r>
          </a:p>
          <a:p>
            <a:r>
              <a:rPr lang="en-US" sz="2000" dirty="0"/>
              <a:t>Can the type of avocado offered affect sales?</a:t>
            </a:r>
          </a:p>
          <a:p>
            <a:pPr lvl="0"/>
            <a:r>
              <a:rPr lang="en-US" sz="2000" dirty="0"/>
              <a:t>How do the prices of conventional avocados compare to organic?</a:t>
            </a:r>
          </a:p>
          <a:p>
            <a:r>
              <a:rPr lang="en-US" sz="2000" dirty="0"/>
              <a:t>How do the units sold compare between conventional and organic avocados?</a:t>
            </a:r>
          </a:p>
          <a:p>
            <a:pPr lvl="0"/>
            <a:endParaRPr lang="en-US" sz="2000" dirty="0">
              <a:solidFill>
                <a:schemeClr val="accent1">
                  <a:lumMod val="50000"/>
                </a:schemeClr>
              </a:solidFill>
            </a:endParaRPr>
          </a:p>
          <a:p>
            <a:pPr lvl="0"/>
            <a:endParaRPr lang="en-US" sz="2000" dirty="0">
              <a:solidFill>
                <a:schemeClr val="accent1">
                  <a:lumMod val="50000"/>
                </a:schemeClr>
              </a:solidFill>
            </a:endParaRPr>
          </a:p>
        </p:txBody>
      </p:sp>
      <p:pic>
        <p:nvPicPr>
          <p:cNvPr id="4" name="Picture 3">
            <a:extLst>
              <a:ext uri="{FF2B5EF4-FFF2-40B4-BE49-F238E27FC236}">
                <a16:creationId xmlns:a16="http://schemas.microsoft.com/office/drawing/2014/main" id="{81D86105-9D9D-1B43-8852-96041B919885}"/>
              </a:ext>
            </a:extLst>
          </p:cNvPr>
          <p:cNvPicPr>
            <a:picLocks noChangeAspect="1"/>
          </p:cNvPicPr>
          <p:nvPr/>
        </p:nvPicPr>
        <p:blipFill rotWithShape="1">
          <a:blip r:embed="rId2">
            <a:clrChange>
              <a:clrFrom>
                <a:srgbClr val="FFFFFF"/>
              </a:clrFrom>
              <a:clrTo>
                <a:srgbClr val="FFFFFF">
                  <a:alpha val="0"/>
                </a:srgbClr>
              </a:clrTo>
            </a:clrChange>
          </a:blip>
          <a:srcRect l="8710" r="5998" b="-2"/>
          <a:stretch/>
        </p:blipFill>
        <p:spPr>
          <a:xfrm>
            <a:off x="5803424" y="2159331"/>
            <a:ext cx="4415050" cy="3882362"/>
          </a:xfrm>
          <a:prstGeom prst="rect">
            <a:avLst/>
          </a:prstGeom>
        </p:spPr>
      </p:pic>
    </p:spTree>
    <p:extLst>
      <p:ext uri="{BB962C8B-B14F-4D97-AF65-F5344CB8AC3E}">
        <p14:creationId xmlns:p14="http://schemas.microsoft.com/office/powerpoint/2010/main" val="3554422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91128-2F7E-B14B-BF21-94D8AD2C8DFA}"/>
              </a:ext>
            </a:extLst>
          </p:cNvPr>
          <p:cNvSpPr>
            <a:spLocks noGrp="1"/>
          </p:cNvSpPr>
          <p:nvPr>
            <p:ph type="title"/>
          </p:nvPr>
        </p:nvSpPr>
        <p:spPr>
          <a:xfrm>
            <a:off x="677334" y="609599"/>
            <a:ext cx="8596668" cy="1293629"/>
          </a:xfrm>
        </p:spPr>
        <p:txBody>
          <a:bodyPr>
            <a:normAutofit/>
          </a:bodyPr>
          <a:lstStyle/>
          <a:p>
            <a:r>
              <a:rPr lang="en-US" b="1" dirty="0"/>
              <a:t>So, to answer those questions we chose to focus on the following things:</a:t>
            </a:r>
          </a:p>
        </p:txBody>
      </p:sp>
      <p:sp>
        <p:nvSpPr>
          <p:cNvPr id="3" name="Content Placeholder 2">
            <a:extLst>
              <a:ext uri="{FF2B5EF4-FFF2-40B4-BE49-F238E27FC236}">
                <a16:creationId xmlns:a16="http://schemas.microsoft.com/office/drawing/2014/main" id="{330D61E6-DB21-C64D-9C8C-151B415F572F}"/>
              </a:ext>
            </a:extLst>
          </p:cNvPr>
          <p:cNvSpPr>
            <a:spLocks noGrp="1"/>
          </p:cNvSpPr>
          <p:nvPr>
            <p:ph idx="1"/>
          </p:nvPr>
        </p:nvSpPr>
        <p:spPr>
          <a:xfrm>
            <a:off x="677334" y="1903228"/>
            <a:ext cx="6180666" cy="4062674"/>
          </a:xfrm>
        </p:spPr>
        <p:txBody>
          <a:bodyPr>
            <a:normAutofit/>
          </a:bodyPr>
          <a:lstStyle/>
          <a:p>
            <a:pPr>
              <a:buFont typeface="+mj-lt"/>
              <a:buAutoNum type="arabicPeriod"/>
            </a:pPr>
            <a:r>
              <a:rPr lang="en-US" dirty="0"/>
              <a:t>Hass avocados</a:t>
            </a:r>
          </a:p>
          <a:p>
            <a:pPr>
              <a:buFont typeface="+mj-lt"/>
              <a:buAutoNum type="arabicPeriod"/>
            </a:pPr>
            <a:r>
              <a:rPr lang="en-US" dirty="0"/>
              <a:t>Datasets from 2015 – 2020 based off The Hass Avocado Board </a:t>
            </a:r>
          </a:p>
          <a:p>
            <a:pPr lvl="1">
              <a:buFont typeface="Wingdings" pitchFamily="2" charset="2"/>
              <a:buChar char="§"/>
            </a:pPr>
            <a:r>
              <a:rPr lang="en-US" sz="1800" dirty="0">
                <a:hlinkClick r:id="rId2"/>
              </a:rPr>
              <a:t>https://hassavocadoboard.com/</a:t>
            </a:r>
            <a:r>
              <a:rPr lang="en-US" sz="1800" dirty="0"/>
              <a:t> </a:t>
            </a:r>
          </a:p>
          <a:p>
            <a:pPr lvl="1">
              <a:buFont typeface="Wingdings" pitchFamily="2" charset="2"/>
              <a:buChar char="§"/>
            </a:pPr>
            <a:r>
              <a:rPr lang="en-US" sz="1800" dirty="0">
                <a:hlinkClick r:id="rId3"/>
              </a:rPr>
              <a:t>https://www.kaggle.com/alanluo418/avocado-prices-20152019</a:t>
            </a:r>
            <a:endParaRPr lang="en-US" sz="1800" dirty="0"/>
          </a:p>
          <a:p>
            <a:pPr marL="457200" indent="-457200">
              <a:buFont typeface="+mj-lt"/>
              <a:buAutoNum type="arabicPeriod"/>
            </a:pPr>
            <a:r>
              <a:rPr lang="en-US" dirty="0"/>
              <a:t>H</a:t>
            </a:r>
            <a:r>
              <a:rPr lang="en-US" baseline="-25000" dirty="0"/>
              <a:t>A</a:t>
            </a:r>
            <a:r>
              <a:rPr lang="en-US" dirty="0"/>
              <a:t>: Our Hypothesis is the consumption of avocados changes according to several factors.</a:t>
            </a:r>
          </a:p>
          <a:p>
            <a:pPr marL="457200" indent="-457200">
              <a:buFont typeface="+mj-lt"/>
              <a:buAutoNum type="arabicPeriod"/>
            </a:pPr>
            <a:r>
              <a:rPr lang="en-US" dirty="0"/>
              <a:t>H</a:t>
            </a:r>
            <a:r>
              <a:rPr lang="en-US" baseline="-25000" dirty="0"/>
              <a:t>0</a:t>
            </a:r>
            <a:r>
              <a:rPr lang="en-US" dirty="0"/>
              <a:t>: There is no difference in the consumption of avocados throughout the year, despite any factors.</a:t>
            </a:r>
            <a:endParaRPr lang="en-US" sz="2200" dirty="0"/>
          </a:p>
          <a:p>
            <a:pPr marL="457200" indent="-457200">
              <a:buFont typeface="+mj-lt"/>
              <a:buAutoNum type="arabicPeriod"/>
            </a:pPr>
            <a:r>
              <a:rPr lang="en-US" sz="2200" dirty="0"/>
              <a:t>p&lt;0.05</a:t>
            </a:r>
          </a:p>
        </p:txBody>
      </p:sp>
      <p:pic>
        <p:nvPicPr>
          <p:cNvPr id="6" name="Picture 5">
            <a:extLst>
              <a:ext uri="{FF2B5EF4-FFF2-40B4-BE49-F238E27FC236}">
                <a16:creationId xmlns:a16="http://schemas.microsoft.com/office/drawing/2014/main" id="{B74A0BA9-0186-CB49-9AB8-29875131AB88}"/>
              </a:ext>
            </a:extLst>
          </p:cNvPr>
          <p:cNvPicPr>
            <a:picLocks noChangeAspect="1"/>
          </p:cNvPicPr>
          <p:nvPr/>
        </p:nvPicPr>
        <p:blipFill>
          <a:blip r:embed="rId4">
            <a:clrChange>
              <a:clrFrom>
                <a:srgbClr val="FCFEFF"/>
              </a:clrFrom>
              <a:clrTo>
                <a:srgbClr val="FCFEFF">
                  <a:alpha val="0"/>
                </a:srgbClr>
              </a:clrTo>
            </a:clrChange>
          </a:blip>
          <a:stretch>
            <a:fillRect/>
          </a:stretch>
        </p:blipFill>
        <p:spPr>
          <a:xfrm>
            <a:off x="6858000" y="2409395"/>
            <a:ext cx="3445727" cy="2205266"/>
          </a:xfrm>
          <a:prstGeom prst="rect">
            <a:avLst/>
          </a:prstGeom>
        </p:spPr>
      </p:pic>
    </p:spTree>
    <p:extLst>
      <p:ext uri="{BB962C8B-B14F-4D97-AF65-F5344CB8AC3E}">
        <p14:creationId xmlns:p14="http://schemas.microsoft.com/office/powerpoint/2010/main" val="290989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2506C-165D-4742-9187-AFB01AE67E64}"/>
              </a:ext>
            </a:extLst>
          </p:cNvPr>
          <p:cNvSpPr>
            <a:spLocks noGrp="1"/>
          </p:cNvSpPr>
          <p:nvPr>
            <p:ph type="title"/>
          </p:nvPr>
        </p:nvSpPr>
        <p:spPr>
          <a:xfrm>
            <a:off x="677334" y="415781"/>
            <a:ext cx="8596668" cy="1320800"/>
          </a:xfrm>
        </p:spPr>
        <p:txBody>
          <a:bodyPr>
            <a:normAutofit/>
          </a:bodyPr>
          <a:lstStyle/>
          <a:p>
            <a:r>
              <a:rPr lang="en-US" sz="4000" b="1" dirty="0"/>
              <a:t>Who exports the most avocados to the US?</a:t>
            </a:r>
            <a:endParaRPr lang="en-US" sz="4000" dirty="0"/>
          </a:p>
        </p:txBody>
      </p:sp>
      <p:sp>
        <p:nvSpPr>
          <p:cNvPr id="3" name="Content Placeholder 2">
            <a:extLst>
              <a:ext uri="{FF2B5EF4-FFF2-40B4-BE49-F238E27FC236}">
                <a16:creationId xmlns:a16="http://schemas.microsoft.com/office/drawing/2014/main" id="{BD9C8BB0-9E99-FC47-B7EF-A5414DE3CA99}"/>
              </a:ext>
            </a:extLst>
          </p:cNvPr>
          <p:cNvSpPr>
            <a:spLocks noGrp="1"/>
          </p:cNvSpPr>
          <p:nvPr>
            <p:ph idx="1"/>
          </p:nvPr>
        </p:nvSpPr>
        <p:spPr>
          <a:xfrm>
            <a:off x="677334" y="1930401"/>
            <a:ext cx="8596668" cy="4318000"/>
          </a:xfrm>
        </p:spPr>
        <p:txBody>
          <a:bodyPr>
            <a:normAutofit/>
          </a:bodyPr>
          <a:lstStyle/>
          <a:p>
            <a:r>
              <a:rPr lang="en-US" dirty="0"/>
              <a:t>H</a:t>
            </a:r>
            <a:r>
              <a:rPr lang="en-US" baseline="-25000" dirty="0"/>
              <a:t>0</a:t>
            </a:r>
            <a:r>
              <a:rPr lang="en-US" dirty="0"/>
              <a:t>: There is NO significant difference in the amount of avocados exported from all the countries/ states to the US: All relatively same.</a:t>
            </a:r>
          </a:p>
          <a:p>
            <a:r>
              <a:rPr lang="en-US" dirty="0"/>
              <a:t>H</a:t>
            </a:r>
            <a:r>
              <a:rPr lang="en-US" baseline="-25000" dirty="0"/>
              <a:t>a</a:t>
            </a:r>
            <a:r>
              <a:rPr lang="en-US" dirty="0"/>
              <a:t>: There IS a significant difference in the amount of avocados exported from all the countries/ states to the US: NOT the same amounts.</a:t>
            </a:r>
          </a:p>
          <a:p>
            <a:r>
              <a:rPr lang="en-US" dirty="0"/>
              <a:t>So we analyzed the data: Total Volume Data (lb) from 2017 – 7/14/2020</a:t>
            </a:r>
          </a:p>
          <a:p>
            <a:r>
              <a:rPr lang="en-US" dirty="0"/>
              <a:t>Performed chi squared test to test for significance on categorical totals from each country.</a:t>
            </a:r>
          </a:p>
          <a:p>
            <a:pPr lvl="1">
              <a:buFont typeface="Wingdings" pitchFamily="2" charset="2"/>
              <a:buChar char="§"/>
            </a:pPr>
            <a:r>
              <a:rPr lang="en-US" dirty="0"/>
              <a:t>Critical Value is 9.49</a:t>
            </a:r>
          </a:p>
          <a:p>
            <a:pPr lvl="1">
              <a:buFont typeface="Wingdings" pitchFamily="2" charset="2"/>
              <a:buChar char="§"/>
            </a:pPr>
            <a:r>
              <a:rPr lang="en-US" dirty="0"/>
              <a:t>Chi Squared Value is 21403475432.32</a:t>
            </a:r>
          </a:p>
          <a:p>
            <a:pPr lvl="1">
              <a:buFont typeface="Wingdings" pitchFamily="2" charset="2"/>
              <a:buChar char="§"/>
            </a:pPr>
            <a:r>
              <a:rPr lang="en-US" dirty="0"/>
              <a:t>p-Value is 0.0</a:t>
            </a:r>
          </a:p>
          <a:p>
            <a:pPr lvl="1">
              <a:buFont typeface="Wingdings" pitchFamily="2" charset="2"/>
              <a:buChar char="§"/>
            </a:pPr>
            <a:r>
              <a:rPr lang="en-US" dirty="0"/>
              <a:t>Since the chi square value exceeds the critical value AND the </a:t>
            </a:r>
            <a:r>
              <a:rPr lang="en-US" dirty="0" err="1"/>
              <a:t>pvalue</a:t>
            </a:r>
            <a:r>
              <a:rPr lang="en-US" dirty="0"/>
              <a:t> is 0, we can assume that the results are statistically significant.</a:t>
            </a:r>
          </a:p>
          <a:p>
            <a:pPr lvl="1">
              <a:buFont typeface="Wingdings" pitchFamily="2" charset="2"/>
              <a:buChar char="§"/>
            </a:pPr>
            <a:endParaRPr lang="en-US" dirty="0"/>
          </a:p>
          <a:p>
            <a:pPr lvl="1"/>
            <a:endParaRPr lang="en-US" dirty="0"/>
          </a:p>
          <a:p>
            <a:pPr lvl="1"/>
            <a:endParaRPr lang="en-US" dirty="0"/>
          </a:p>
          <a:p>
            <a:pPr marL="0" indent="0">
              <a:buNone/>
            </a:pPr>
            <a:endParaRPr lang="en-US" dirty="0"/>
          </a:p>
        </p:txBody>
      </p:sp>
      <p:pic>
        <p:nvPicPr>
          <p:cNvPr id="4" name="Picture 3">
            <a:extLst>
              <a:ext uri="{FF2B5EF4-FFF2-40B4-BE49-F238E27FC236}">
                <a16:creationId xmlns:a16="http://schemas.microsoft.com/office/drawing/2014/main" id="{E19BFABE-3DA4-6C43-AFE9-D21454C1AE53}"/>
              </a:ext>
            </a:extLst>
          </p:cNvPr>
          <p:cNvPicPr>
            <a:picLocks noChangeAspect="1"/>
          </p:cNvPicPr>
          <p:nvPr/>
        </p:nvPicPr>
        <p:blipFill rotWithShape="1">
          <a:blip r:embed="rId3">
            <a:clrChange>
              <a:clrFrom>
                <a:srgbClr val="FFFFFF"/>
              </a:clrFrom>
              <a:clrTo>
                <a:srgbClr val="FFFFFF">
                  <a:alpha val="0"/>
                </a:srgbClr>
              </a:clrTo>
            </a:clrChange>
          </a:blip>
          <a:srcRect b="7411"/>
          <a:stretch/>
        </p:blipFill>
        <p:spPr>
          <a:xfrm>
            <a:off x="9274002" y="4274288"/>
            <a:ext cx="2550282" cy="2218660"/>
          </a:xfrm>
          <a:prstGeom prst="rect">
            <a:avLst/>
          </a:prstGeom>
        </p:spPr>
      </p:pic>
    </p:spTree>
    <p:extLst>
      <p:ext uri="{BB962C8B-B14F-4D97-AF65-F5344CB8AC3E}">
        <p14:creationId xmlns:p14="http://schemas.microsoft.com/office/powerpoint/2010/main" val="4139857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5D8EF-EAB1-D642-A03E-84969FF850D7}"/>
              </a:ext>
            </a:extLst>
          </p:cNvPr>
          <p:cNvSpPr>
            <a:spLocks noGrp="1"/>
          </p:cNvSpPr>
          <p:nvPr>
            <p:ph type="title"/>
          </p:nvPr>
        </p:nvSpPr>
        <p:spPr/>
        <p:txBody>
          <a:bodyPr/>
          <a:lstStyle/>
          <a:p>
            <a:r>
              <a:rPr lang="en-US" b="1" dirty="0"/>
              <a:t>Who exports the most avocados to the US?</a:t>
            </a:r>
            <a:endParaRPr lang="en-US" dirty="0"/>
          </a:p>
        </p:txBody>
      </p:sp>
      <p:sp>
        <p:nvSpPr>
          <p:cNvPr id="3" name="Content Placeholder 2">
            <a:extLst>
              <a:ext uri="{FF2B5EF4-FFF2-40B4-BE49-F238E27FC236}">
                <a16:creationId xmlns:a16="http://schemas.microsoft.com/office/drawing/2014/main" id="{060626C5-1522-DC46-BBEC-17672BCD9822}"/>
              </a:ext>
            </a:extLst>
          </p:cNvPr>
          <p:cNvSpPr>
            <a:spLocks noGrp="1"/>
          </p:cNvSpPr>
          <p:nvPr>
            <p:ph idx="1"/>
          </p:nvPr>
        </p:nvSpPr>
        <p:spPr>
          <a:xfrm>
            <a:off x="751762" y="1788450"/>
            <a:ext cx="8596668" cy="742099"/>
          </a:xfrm>
        </p:spPr>
        <p:txBody>
          <a:bodyPr/>
          <a:lstStyle/>
          <a:p>
            <a:pPr marL="0" indent="0">
              <a:buNone/>
            </a:pPr>
            <a:r>
              <a:rPr lang="en-US" dirty="0"/>
              <a:t>In a word: Mexico, followed by Peru. California is our 2</a:t>
            </a:r>
            <a:r>
              <a:rPr lang="en-US" baseline="30000" dirty="0"/>
              <a:t>nd</a:t>
            </a:r>
            <a:r>
              <a:rPr lang="en-US" dirty="0"/>
              <a:t> largest producer to Mexico, but they do not ”export” to us, as they are a part of the US.</a:t>
            </a:r>
          </a:p>
        </p:txBody>
      </p:sp>
      <p:pic>
        <p:nvPicPr>
          <p:cNvPr id="13" name="Picture 12" descr="A close up of text on a white background&#10;&#10;Description automatically generated">
            <a:extLst>
              <a:ext uri="{FF2B5EF4-FFF2-40B4-BE49-F238E27FC236}">
                <a16:creationId xmlns:a16="http://schemas.microsoft.com/office/drawing/2014/main" id="{A4B3B3EC-096E-BD45-A21A-0349297599AB}"/>
              </a:ext>
            </a:extLst>
          </p:cNvPr>
          <p:cNvPicPr>
            <a:picLocks noChangeAspect="1"/>
          </p:cNvPicPr>
          <p:nvPr/>
        </p:nvPicPr>
        <p:blipFill rotWithShape="1">
          <a:blip r:embed="rId2">
            <a:clrChange>
              <a:clrFrom>
                <a:srgbClr val="FFFFFF"/>
              </a:clrFrom>
              <a:clrTo>
                <a:srgbClr val="FFFFFF">
                  <a:alpha val="0"/>
                </a:srgbClr>
              </a:clrTo>
            </a:clrChange>
          </a:blip>
          <a:srcRect t="5208" b="11876"/>
          <a:stretch/>
        </p:blipFill>
        <p:spPr>
          <a:xfrm>
            <a:off x="5079213" y="2482306"/>
            <a:ext cx="5062538" cy="4197688"/>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152646A2-D26E-684D-A5A0-69BF2CAE8CD9}"/>
              </a:ext>
            </a:extLst>
          </p:cNvPr>
          <p:cNvPicPr>
            <a:picLocks noChangeAspect="1"/>
          </p:cNvPicPr>
          <p:nvPr/>
        </p:nvPicPr>
        <p:blipFill rotWithShape="1">
          <a:blip r:embed="rId3"/>
          <a:srcRect t="5808" b="4757"/>
          <a:stretch/>
        </p:blipFill>
        <p:spPr>
          <a:xfrm>
            <a:off x="402372" y="2530549"/>
            <a:ext cx="4639627" cy="4149445"/>
          </a:xfrm>
          <a:prstGeom prst="rect">
            <a:avLst/>
          </a:prstGeom>
        </p:spPr>
      </p:pic>
      <p:pic>
        <p:nvPicPr>
          <p:cNvPr id="16" name="Picture 15">
            <a:extLst>
              <a:ext uri="{FF2B5EF4-FFF2-40B4-BE49-F238E27FC236}">
                <a16:creationId xmlns:a16="http://schemas.microsoft.com/office/drawing/2014/main" id="{7AC2F3B0-196A-474E-8023-91480C5419F3}"/>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394834">
            <a:off x="10228737" y="4982346"/>
            <a:ext cx="1610663" cy="1610663"/>
          </a:xfrm>
          <a:prstGeom prst="rect">
            <a:avLst/>
          </a:prstGeom>
        </p:spPr>
      </p:pic>
    </p:spTree>
    <p:extLst>
      <p:ext uri="{BB962C8B-B14F-4D97-AF65-F5344CB8AC3E}">
        <p14:creationId xmlns:p14="http://schemas.microsoft.com/office/powerpoint/2010/main" val="3905728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55F92-BA0D-3142-AC5F-6A1334017A5C}"/>
              </a:ext>
            </a:extLst>
          </p:cNvPr>
          <p:cNvSpPr>
            <a:spLocks noGrp="1"/>
          </p:cNvSpPr>
          <p:nvPr>
            <p:ph type="title"/>
          </p:nvPr>
        </p:nvSpPr>
        <p:spPr/>
        <p:txBody>
          <a:bodyPr>
            <a:normAutofit/>
          </a:bodyPr>
          <a:lstStyle/>
          <a:p>
            <a:r>
              <a:rPr lang="en-US" b="1" dirty="0"/>
              <a:t>Who exports the most avocados to the US? </a:t>
            </a:r>
            <a:r>
              <a:rPr lang="en-US" sz="2800" b="1" dirty="0"/>
              <a:t>Cont.</a:t>
            </a:r>
            <a:endParaRPr lang="en-US" dirty="0"/>
          </a:p>
        </p:txBody>
      </p:sp>
      <p:sp>
        <p:nvSpPr>
          <p:cNvPr id="3" name="Content Placeholder 2">
            <a:extLst>
              <a:ext uri="{FF2B5EF4-FFF2-40B4-BE49-F238E27FC236}">
                <a16:creationId xmlns:a16="http://schemas.microsoft.com/office/drawing/2014/main" id="{E5A3D22A-E64E-294C-A152-E5BD6AD18C8A}"/>
              </a:ext>
            </a:extLst>
          </p:cNvPr>
          <p:cNvSpPr>
            <a:spLocks noGrp="1"/>
          </p:cNvSpPr>
          <p:nvPr>
            <p:ph idx="1"/>
          </p:nvPr>
        </p:nvSpPr>
        <p:spPr>
          <a:xfrm>
            <a:off x="677334" y="1701264"/>
            <a:ext cx="8849438" cy="4348661"/>
          </a:xfrm>
        </p:spPr>
        <p:txBody>
          <a:bodyPr>
            <a:normAutofit lnSpcReduction="10000"/>
          </a:bodyPr>
          <a:lstStyle/>
          <a:p>
            <a:pPr marL="0" indent="0">
              <a:buNone/>
            </a:pPr>
            <a:r>
              <a:rPr lang="en-US" sz="3200" dirty="0"/>
              <a:t>A couple words about California:</a:t>
            </a:r>
          </a:p>
          <a:p>
            <a:r>
              <a:rPr lang="en-US" sz="2000" dirty="0"/>
              <a:t>Research shows that Hass avocados are also grown in Florida &amp; Hawaii (Shahbandeh 2020)</a:t>
            </a:r>
          </a:p>
          <a:p>
            <a:r>
              <a:rPr lang="en-US" sz="2000" dirty="0"/>
              <a:t>Hass Avocado data only includes California, because they account for &gt;90% of US avocado output - they accounted for 93% of US avocado output in 2018 (USDA 2020)</a:t>
            </a:r>
          </a:p>
          <a:p>
            <a:r>
              <a:rPr lang="en-US" sz="2000" dirty="0"/>
              <a:t>Per the Agricultural Marketing Resource Center: “The United States is a net importer of avocados from Mexico. Mexico supplied most of the avocados imported into the United States in 2017. In 2017 the United States imported $2.6 billion in fresh avocados and exported approximately $28,500 in fresh avocados (ERS 2018).”</a:t>
            </a:r>
          </a:p>
          <a:p>
            <a:r>
              <a:rPr lang="en-US" sz="2000" dirty="0"/>
              <a:t>California was recently approved to export to China! </a:t>
            </a:r>
          </a:p>
          <a:p>
            <a:endParaRPr lang="en-US" dirty="0"/>
          </a:p>
          <a:p>
            <a:pPr marL="0" indent="0">
              <a:buNone/>
            </a:pPr>
            <a:endParaRPr lang="en-US" dirty="0"/>
          </a:p>
        </p:txBody>
      </p:sp>
      <p:pic>
        <p:nvPicPr>
          <p:cNvPr id="4" name="Picture 3">
            <a:extLst>
              <a:ext uri="{FF2B5EF4-FFF2-40B4-BE49-F238E27FC236}">
                <a16:creationId xmlns:a16="http://schemas.microsoft.com/office/drawing/2014/main" id="{89D8955C-DC9B-0A47-8235-C7B61B9D960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102552" y="4516438"/>
            <a:ext cx="2538690" cy="2003424"/>
          </a:xfrm>
          <a:prstGeom prst="rect">
            <a:avLst/>
          </a:prstGeom>
        </p:spPr>
      </p:pic>
    </p:spTree>
    <p:extLst>
      <p:ext uri="{BB962C8B-B14F-4D97-AF65-F5344CB8AC3E}">
        <p14:creationId xmlns:p14="http://schemas.microsoft.com/office/powerpoint/2010/main" val="607779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E23E-9CCA-4940-85D1-52793CBDF44A}"/>
              </a:ext>
            </a:extLst>
          </p:cNvPr>
          <p:cNvSpPr>
            <a:spLocks noGrp="1"/>
          </p:cNvSpPr>
          <p:nvPr>
            <p:ph type="title"/>
          </p:nvPr>
        </p:nvSpPr>
        <p:spPr>
          <a:xfrm>
            <a:off x="677334" y="1011044"/>
            <a:ext cx="8596668" cy="2937539"/>
          </a:xfrm>
        </p:spPr>
        <p:txBody>
          <a:bodyPr anchor="t">
            <a:normAutofit/>
          </a:bodyPr>
          <a:lstStyle/>
          <a:p>
            <a:r>
              <a:rPr lang="en-US" sz="3300" b="1" dirty="0"/>
              <a:t>Does the time of year affect avocado sales and price?</a:t>
            </a:r>
            <a:br>
              <a:rPr lang="en-US" sz="3300" dirty="0"/>
            </a:br>
            <a:endParaRPr lang="en-US" sz="3300" dirty="0"/>
          </a:p>
        </p:txBody>
      </p:sp>
      <p:sp>
        <p:nvSpPr>
          <p:cNvPr id="9" name="Content Placeholder 8">
            <a:extLst>
              <a:ext uri="{FF2B5EF4-FFF2-40B4-BE49-F238E27FC236}">
                <a16:creationId xmlns:a16="http://schemas.microsoft.com/office/drawing/2014/main" id="{673DD0AB-E98E-418A-AD52-0725D4335024}"/>
              </a:ext>
            </a:extLst>
          </p:cNvPr>
          <p:cNvSpPr>
            <a:spLocks noGrp="1"/>
          </p:cNvSpPr>
          <p:nvPr>
            <p:ph idx="1"/>
          </p:nvPr>
        </p:nvSpPr>
        <p:spPr>
          <a:xfrm>
            <a:off x="677334" y="2331846"/>
            <a:ext cx="8596668" cy="3332975"/>
          </a:xfrm>
        </p:spPr>
        <p:txBody>
          <a:bodyPr>
            <a:noAutofit/>
          </a:bodyPr>
          <a:lstStyle/>
          <a:p>
            <a:r>
              <a:rPr lang="en-US" sz="2800" dirty="0"/>
              <a:t>H</a:t>
            </a:r>
            <a:r>
              <a:rPr lang="en-US" sz="2800" baseline="-25000" dirty="0"/>
              <a:t>0</a:t>
            </a:r>
            <a:r>
              <a:rPr lang="en-US" sz="2800" dirty="0"/>
              <a:t>: The month of the year does not affect the sales volume or average sales price of an avocado.</a:t>
            </a:r>
          </a:p>
          <a:p>
            <a:r>
              <a:rPr lang="en-US" sz="2800" dirty="0"/>
              <a:t>H</a:t>
            </a:r>
            <a:r>
              <a:rPr lang="en-US" sz="2800" baseline="-25000" dirty="0"/>
              <a:t>A</a:t>
            </a:r>
            <a:r>
              <a:rPr lang="en-US" sz="2800" dirty="0"/>
              <a:t>: Avocado sales are higher in certain months of the year, and average price per avocado is lower.</a:t>
            </a:r>
          </a:p>
        </p:txBody>
      </p:sp>
      <p:pic>
        <p:nvPicPr>
          <p:cNvPr id="4" name="Picture 3">
            <a:extLst>
              <a:ext uri="{FF2B5EF4-FFF2-40B4-BE49-F238E27FC236}">
                <a16:creationId xmlns:a16="http://schemas.microsoft.com/office/drawing/2014/main" id="{8F60ED67-EAF4-A24C-AC5E-20F0A7428FD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559008" y="4429446"/>
            <a:ext cx="2283588" cy="2283588"/>
          </a:xfrm>
          <a:prstGeom prst="rect">
            <a:avLst/>
          </a:prstGeom>
        </p:spPr>
      </p:pic>
    </p:spTree>
    <p:extLst>
      <p:ext uri="{BB962C8B-B14F-4D97-AF65-F5344CB8AC3E}">
        <p14:creationId xmlns:p14="http://schemas.microsoft.com/office/powerpoint/2010/main" val="597119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EA734-FA1D-4280-8E82-7E818CDE3042}"/>
              </a:ext>
            </a:extLst>
          </p:cNvPr>
          <p:cNvSpPr>
            <a:spLocks noGrp="1"/>
          </p:cNvSpPr>
          <p:nvPr>
            <p:ph type="title"/>
          </p:nvPr>
        </p:nvSpPr>
        <p:spPr>
          <a:xfrm>
            <a:off x="677334" y="609600"/>
            <a:ext cx="8596668" cy="1320800"/>
          </a:xfrm>
        </p:spPr>
        <p:txBody>
          <a:bodyPr anchor="t">
            <a:normAutofit fontScale="90000"/>
          </a:bodyPr>
          <a:lstStyle/>
          <a:p>
            <a:r>
              <a:rPr lang="en-US" b="1" dirty="0"/>
              <a:t>2014-2019 Avocado Sales Volume in Millions of Pounds and Average Price Per Avocado</a:t>
            </a:r>
          </a:p>
        </p:txBody>
      </p:sp>
      <p:pic>
        <p:nvPicPr>
          <p:cNvPr id="5" name="Content Placeholder 4" descr="A close up of a map&#10;&#10;Description automatically generated">
            <a:extLst>
              <a:ext uri="{FF2B5EF4-FFF2-40B4-BE49-F238E27FC236}">
                <a16:creationId xmlns:a16="http://schemas.microsoft.com/office/drawing/2014/main" id="{3DED4704-42A4-4D1B-9494-940C588B87E7}"/>
              </a:ext>
            </a:extLst>
          </p:cNvPr>
          <p:cNvPicPr>
            <a:picLocks noChangeAspect="1"/>
          </p:cNvPicPr>
          <p:nvPr/>
        </p:nvPicPr>
        <p:blipFill>
          <a:blip r:embed="rId2"/>
          <a:stretch>
            <a:fillRect/>
          </a:stretch>
        </p:blipFill>
        <p:spPr>
          <a:xfrm>
            <a:off x="817474" y="2159331"/>
            <a:ext cx="5283289" cy="3526595"/>
          </a:xfrm>
          <a:prstGeom prst="rect">
            <a:avLst/>
          </a:prstGeom>
        </p:spPr>
      </p:pic>
      <p:sp>
        <p:nvSpPr>
          <p:cNvPr id="9" name="Content Placeholder 8">
            <a:extLst>
              <a:ext uri="{FF2B5EF4-FFF2-40B4-BE49-F238E27FC236}">
                <a16:creationId xmlns:a16="http://schemas.microsoft.com/office/drawing/2014/main" id="{ACA5D36B-2F78-43C1-B416-6E37120BD0D8}"/>
              </a:ext>
            </a:extLst>
          </p:cNvPr>
          <p:cNvSpPr>
            <a:spLocks noGrp="1"/>
          </p:cNvSpPr>
          <p:nvPr>
            <p:ph idx="1"/>
          </p:nvPr>
        </p:nvSpPr>
        <p:spPr>
          <a:xfrm>
            <a:off x="6416039" y="1749973"/>
            <a:ext cx="3295520" cy="4291390"/>
          </a:xfrm>
        </p:spPr>
        <p:txBody>
          <a:bodyPr>
            <a:normAutofit/>
          </a:bodyPr>
          <a:lstStyle/>
          <a:p>
            <a:r>
              <a:rPr lang="en-US" sz="1500" dirty="0"/>
              <a:t>Avocado sales volume is higher in the first half of the year.</a:t>
            </a:r>
          </a:p>
          <a:p>
            <a:r>
              <a:rPr lang="en-US" sz="1500" dirty="0"/>
              <a:t>May is the month with the highest avocado sale, most likely due to Cinco de Mayo</a:t>
            </a:r>
          </a:p>
          <a:p>
            <a:r>
              <a:rPr lang="en-US" sz="1500" dirty="0"/>
              <a:t>Average avocado prices are lower in the winter/spring months, higher in summer/fall months</a:t>
            </a:r>
          </a:p>
          <a:p>
            <a:r>
              <a:rPr lang="en-US" sz="1500" dirty="0"/>
              <a:t>Possible reasons for further investigation:</a:t>
            </a:r>
          </a:p>
          <a:p>
            <a:pPr lvl="1">
              <a:buFont typeface="Wingdings" pitchFamily="2" charset="2"/>
              <a:buChar char="§"/>
            </a:pPr>
            <a:r>
              <a:rPr lang="en-US" sz="1300" dirty="0"/>
              <a:t>Supply/demand</a:t>
            </a:r>
          </a:p>
          <a:p>
            <a:pPr lvl="1">
              <a:buFont typeface="Wingdings" pitchFamily="2" charset="2"/>
              <a:buChar char="§"/>
            </a:pPr>
            <a:r>
              <a:rPr lang="en-US" sz="1300" dirty="0"/>
              <a:t>Peak avocado growing seasons</a:t>
            </a:r>
          </a:p>
          <a:p>
            <a:pPr lvl="1">
              <a:buFont typeface="Wingdings" pitchFamily="2" charset="2"/>
              <a:buChar char="§"/>
            </a:pPr>
            <a:r>
              <a:rPr lang="en-US" sz="1300" dirty="0"/>
              <a:t>Severe weather impacts/recalls</a:t>
            </a:r>
          </a:p>
        </p:txBody>
      </p:sp>
      <p:pic>
        <p:nvPicPr>
          <p:cNvPr id="6" name="Picture 5">
            <a:extLst>
              <a:ext uri="{FF2B5EF4-FFF2-40B4-BE49-F238E27FC236}">
                <a16:creationId xmlns:a16="http://schemas.microsoft.com/office/drawing/2014/main" id="{22866EE9-3255-104B-8573-1C64C6FF6D1E}"/>
              </a:ext>
            </a:extLst>
          </p:cNvPr>
          <p:cNvPicPr>
            <a:picLocks noChangeAspect="1"/>
          </p:cNvPicPr>
          <p:nvPr/>
        </p:nvPicPr>
        <p:blipFill rotWithShape="1">
          <a:blip r:embed="rId3">
            <a:clrChange>
              <a:clrFrom>
                <a:srgbClr val="FFFFFF"/>
              </a:clrFrom>
              <a:clrTo>
                <a:srgbClr val="FFFFFF">
                  <a:alpha val="0"/>
                </a:srgbClr>
              </a:clrTo>
            </a:clrChange>
          </a:blip>
          <a:srcRect l="8710" r="5998" b="-2"/>
          <a:stretch/>
        </p:blipFill>
        <p:spPr>
          <a:xfrm>
            <a:off x="10026835" y="4859442"/>
            <a:ext cx="1879766" cy="1652967"/>
          </a:xfrm>
          <a:prstGeom prst="rect">
            <a:avLst/>
          </a:prstGeom>
        </p:spPr>
      </p:pic>
    </p:spTree>
    <p:extLst>
      <p:ext uri="{BB962C8B-B14F-4D97-AF65-F5344CB8AC3E}">
        <p14:creationId xmlns:p14="http://schemas.microsoft.com/office/powerpoint/2010/main" val="361060848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915</TotalTime>
  <Words>2306</Words>
  <Application>Microsoft Macintosh PowerPoint</Application>
  <PresentationFormat>Widescreen</PresentationFormat>
  <Paragraphs>160</Paragraphs>
  <Slides>24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Trebuchet MS</vt:lpstr>
      <vt:lpstr>Wingdings</vt:lpstr>
      <vt:lpstr>Wingdings 3</vt:lpstr>
      <vt:lpstr>Facet</vt:lpstr>
      <vt:lpstr>The Avocado Project</vt:lpstr>
      <vt:lpstr>A Little Background…</vt:lpstr>
      <vt:lpstr>Our team sought to get to the creamy, delicious, seeded world of avocados in the US to answer the following Questions…</vt:lpstr>
      <vt:lpstr>So, to answer those questions we chose to focus on the following things:</vt:lpstr>
      <vt:lpstr>Who exports the most avocados to the US?</vt:lpstr>
      <vt:lpstr>Who exports the most avocados to the US?</vt:lpstr>
      <vt:lpstr>Who exports the most avocados to the US? Cont.</vt:lpstr>
      <vt:lpstr>Does the time of year affect avocado sales and price? </vt:lpstr>
      <vt:lpstr>2014-2019 Avocado Sales Volume in Millions of Pounds and Average Price Per Avocado</vt:lpstr>
      <vt:lpstr>Breakdown of Trends for Each Year of Avocado Prices and Sales Volume</vt:lpstr>
      <vt:lpstr>What is the popularity of avocados within the United states sold by region? </vt:lpstr>
      <vt:lpstr>Can the type of avocado offered affect sales?  </vt:lpstr>
      <vt:lpstr>Can the type of avocado offered affect sales?  </vt:lpstr>
      <vt:lpstr>PowerPoint Presentation</vt:lpstr>
      <vt:lpstr>PowerPoint Presentation</vt:lpstr>
      <vt:lpstr>PowerPoint Presentation</vt:lpstr>
      <vt:lpstr>PowerPoint Presentation</vt:lpstr>
      <vt:lpstr>Let's split things up again</vt:lpstr>
      <vt:lpstr>Now let's look at Conventional!</vt:lpstr>
      <vt:lpstr>Conclusions/ Observations</vt:lpstr>
      <vt:lpstr>Conclusions/ Observations cont. </vt:lpstr>
      <vt:lpstr>Sources Cited: </vt:lpstr>
      <vt:lpstr>Sources Cited cont.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Avocado Project</dc:title>
  <dc:creator>sasotillo826@gmail.com</dc:creator>
  <cp:lastModifiedBy>sasotillo826@gmail.com</cp:lastModifiedBy>
  <cp:revision>54</cp:revision>
  <dcterms:created xsi:type="dcterms:W3CDTF">2020-07-23T00:13:59Z</dcterms:created>
  <dcterms:modified xsi:type="dcterms:W3CDTF">2020-07-24T05:04:53Z</dcterms:modified>
</cp:coreProperties>
</file>